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314" r:id="rId3"/>
    <p:sldId id="2315" r:id="rId5"/>
    <p:sldId id="2339" r:id="rId6"/>
    <p:sldId id="2316" r:id="rId7"/>
    <p:sldId id="1928" r:id="rId8"/>
    <p:sldId id="1014" r:id="rId9"/>
    <p:sldId id="2463" r:id="rId10"/>
    <p:sldId id="2464" r:id="rId11"/>
    <p:sldId id="2465" r:id="rId12"/>
    <p:sldId id="2466" r:id="rId13"/>
    <p:sldId id="2388" r:id="rId14"/>
    <p:sldId id="2346" r:id="rId15"/>
    <p:sldId id="2340" r:id="rId16"/>
    <p:sldId id="1489" r:id="rId17"/>
    <p:sldId id="2354" r:id="rId18"/>
    <p:sldId id="2344" r:id="rId19"/>
    <p:sldId id="2470" r:id="rId20"/>
    <p:sldId id="2471" r:id="rId21"/>
    <p:sldId id="2472" r:id="rId22"/>
    <p:sldId id="2473" r:id="rId23"/>
    <p:sldId id="2467" r:id="rId24"/>
    <p:sldId id="2475" r:id="rId25"/>
    <p:sldId id="2476" r:id="rId26"/>
    <p:sldId id="2477" r:id="rId27"/>
    <p:sldId id="2478" r:id="rId28"/>
    <p:sldId id="2479" r:id="rId29"/>
    <p:sldId id="2480" r:id="rId30"/>
    <p:sldId id="2481" r:id="rId31"/>
    <p:sldId id="2482" r:id="rId32"/>
    <p:sldId id="2483" r:id="rId33"/>
    <p:sldId id="2484" r:id="rId34"/>
    <p:sldId id="2349" r:id="rId35"/>
    <p:sldId id="311" r:id="rId36"/>
    <p:sldId id="2485" r:id="rId37"/>
    <p:sldId id="2486" r:id="rId38"/>
    <p:sldId id="2341" r:id="rId39"/>
    <p:sldId id="2488" r:id="rId40"/>
    <p:sldId id="2387" r:id="rId41"/>
    <p:sldId id="2489" r:id="rId42"/>
    <p:sldId id="2490" r:id="rId43"/>
    <p:sldId id="2491" r:id="rId44"/>
    <p:sldId id="2320" r:id="rId45"/>
  </p:sldIdLst>
  <p:sldSz cx="12192000" cy="6858000"/>
  <p:notesSz cx="6858000" cy="9144000"/>
  <p:custDataLst>
    <p:tags r:id="rId4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9A78"/>
    <a:srgbClr val="8BC145"/>
    <a:srgbClr val="F2F2F2"/>
    <a:srgbClr val="36AF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8"/>
    <p:restoredTop sz="94626"/>
  </p:normalViewPr>
  <p:slideViewPr>
    <p:cSldViewPr snapToGrid="0">
      <p:cViewPr varScale="1">
        <p:scale>
          <a:sx n="79" d="100"/>
          <a:sy n="79" d="100"/>
        </p:scale>
        <p:origin x="54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8.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133F80-539D-4707-9841-183974CC1F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5A775D-D46C-46CC-AD07-85213D52E0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5A775D-D46C-46CC-AD07-85213D52E0F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38" name="Group 5"/>
          <p:cNvGrpSpPr/>
          <p:nvPr userDrawn="1"/>
        </p:nvGrpSpPr>
        <p:grpSpPr>
          <a:xfrm>
            <a:off x="0" y="3175"/>
            <a:ext cx="12192000" cy="6854825"/>
            <a:chOff x="0" y="3175"/>
            <a:chExt cx="12192000" cy="6854825"/>
          </a:xfrm>
        </p:grpSpPr>
        <p:sp>
          <p:nvSpPr>
            <p:cNvPr id="39"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55000"/>
              </a:schemeClr>
            </a:solidFill>
            <a:ln>
              <a:noFill/>
            </a:ln>
          </p:spPr>
          <p:txBody>
            <a:bodyPr vert="horz" wrap="square" lIns="91440" tIns="45720" rIns="91440" bIns="45720" numCol="1" anchor="t" anchorCtr="0" compatLnSpc="1"/>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0" name="椭圆 5"/>
            <p:cNvSpPr/>
            <p:nvPr/>
          </p:nvSpPr>
          <p:spPr>
            <a:xfrm>
              <a:off x="492208" y="426058"/>
              <a:ext cx="324679" cy="324679"/>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41" name="矩形 40"/>
            <p:cNvSpPr/>
            <p:nvPr/>
          </p:nvSpPr>
          <p:spPr>
            <a:xfrm>
              <a:off x="0" y="6533321"/>
              <a:ext cx="12192000" cy="324679"/>
            </a:xfrm>
            <a:prstGeom prst="rect">
              <a:avLst/>
            </a:prstGeom>
            <a:gradFill>
              <a:gsLst>
                <a:gs pos="0">
                  <a:schemeClr val="accent1"/>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9"/>
          <p:cNvSpPr/>
          <p:nvPr userDrawn="1"/>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椭圆 5"/>
          <p:cNvSpPr/>
          <p:nvPr userDrawn="1"/>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endParaRPr lang="en-US" dirty="0"/>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7" name="Date Placeholder 6"/>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US" dirty="0"/>
          </a:p>
        </p:txBody>
      </p:sp>
      <p:sp>
        <p:nvSpPr>
          <p:cNvPr id="3" name="Date Placeholder 2"/>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endParaRPr lang="en-US" dirty="0"/>
          </a:p>
        </p:txBody>
      </p:sp>
      <p:sp>
        <p:nvSpPr>
          <p:cNvPr id="5" name="Date Placeholder 4"/>
          <p:cNvSpPr>
            <a:spLocks noGrp="1"/>
          </p:cNvSpPr>
          <p:nvPr>
            <p:ph type="dt" sz="half" idx="10"/>
          </p:nvPr>
        </p:nvSpPr>
        <p:spPr/>
        <p:txBody>
          <a:bodyPr/>
          <a:lstStyle/>
          <a:p>
            <a:fld id="{81ABA338-C754-4EDE-B0F7-9C541DAB26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FE5F2F-2341-4894-9DB8-674B4B2A6DE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ABA338-C754-4EDE-B0F7-9C541DAB2653}"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FE5F2F-2341-4894-9DB8-674B4B2A6DE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10.jpe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10.jpe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10.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7" name="文本框 9"/>
          <p:cNvSpPr txBox="1"/>
          <p:nvPr/>
        </p:nvSpPr>
        <p:spPr>
          <a:xfrm>
            <a:off x="-765979" y="2697492"/>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rPr>
              <a:t>“</a:t>
            </a:r>
            <a:endPar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8" name="半闭框 6"/>
          <p:cNvSpPr/>
          <p:nvPr/>
        </p:nvSpPr>
        <p:spPr>
          <a:xfrm rot="5400000">
            <a:off x="7642979" y="1450576"/>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p:cNvSpPr/>
          <p:nvPr>
            <p:custDataLst>
              <p:tags r:id="rId1"/>
            </p:custDataLst>
          </p:nvPr>
        </p:nvSpPr>
        <p:spPr>
          <a:xfrm>
            <a:off x="1969584" y="2080130"/>
            <a:ext cx="5690172" cy="1014730"/>
          </a:xfrm>
          <a:prstGeom prst="rect">
            <a:avLst/>
          </a:prstGeom>
        </p:spPr>
        <p:txBody>
          <a:bodyPr wrap="square">
            <a:spAutoFit/>
          </a:bodyPr>
          <a:lstStyle/>
          <a:p>
            <a:pPr algn="l"/>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新编大学生</a:t>
            </a:r>
            <a:endPar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endParaRPr>
          </a:p>
        </p:txBody>
      </p:sp>
      <p:sp>
        <p:nvSpPr>
          <p:cNvPr id="10" name="PA-文本框 6"/>
          <p:cNvSpPr txBox="1"/>
          <p:nvPr>
            <p:custDataLst>
              <p:tags r:id="rId2"/>
            </p:custDataLst>
          </p:nvPr>
        </p:nvSpPr>
        <p:spPr>
          <a:xfrm>
            <a:off x="2010484" y="3157349"/>
            <a:ext cx="6537168" cy="58356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zh-CN" altLang="en-US"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创新创业教育</a:t>
            </a:r>
            <a:endParaRPr lang="zh-CN" altLang="en-US"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矩形 41"/>
          <p:cNvSpPr/>
          <p:nvPr/>
        </p:nvSpPr>
        <p:spPr>
          <a:xfrm>
            <a:off x="2040255" y="4131310"/>
            <a:ext cx="6395720" cy="922020"/>
          </a:xfrm>
          <a:prstGeom prst="rect">
            <a:avLst/>
          </a:prstGeom>
        </p:spPr>
        <p:txBody>
          <a:bodyPr wrap="square">
            <a:spAutoFit/>
          </a:bodyPr>
          <a:lstStyle/>
          <a:p>
            <a:pPr lvl="0" defTabSz="91440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本书兼顾了传统教材的系统性和理论性，还创新构建了“创新”“创业”和“创业计划实施”三个模块的立体化阅读学习平台，如大量采用了“二维码链接”形式，拓展了相关知识点的学习。</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bldLvl="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bldLvl="0" animBg="1"/>
          <p:bldP spid="1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7"/>
          <p:cNvSpPr txBox="1"/>
          <p:nvPr/>
        </p:nvSpPr>
        <p:spPr>
          <a:xfrm>
            <a:off x="1094105" y="41084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创新方法</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icture Placeholder 2"/>
          <p:cNvSpPr txBox="1"/>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1"/>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2"/>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TextBox 7"/>
          <p:cNvSpPr txBox="1"/>
          <p:nvPr/>
        </p:nvSpPr>
        <p:spPr>
          <a:xfrm>
            <a:off x="1269578" y="1471928"/>
            <a:ext cx="2621280" cy="583565"/>
          </a:xfrm>
          <a:prstGeom prst="rect">
            <a:avLst/>
          </a:prstGeom>
          <a:noFill/>
        </p:spPr>
        <p:txBody>
          <a:bodyPr wrap="none" rtlCol="0">
            <a:spAutoFit/>
          </a:bodyPr>
          <a:lstStyle/>
          <a:p>
            <a:pPr algn="l"/>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‘创新方法’</a:t>
            </a:r>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269365" y="2491105"/>
            <a:ext cx="4855210" cy="1369695"/>
          </a:xfrm>
          <a:prstGeom prst="rect">
            <a:avLst/>
          </a:prstGeom>
          <a:noFill/>
        </p:spPr>
        <p:txBody>
          <a:bodyPr wrap="square" lIns="91423" tIns="45712" rIns="91423" bIns="45712" rtlCol="0">
            <a:spAutoFit/>
          </a:bodyPr>
          <a:lstStyle/>
          <a:p>
            <a:pPr lvl="0" algn="just" defTabSz="1217930">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创新方法是指创新活动中带有</a:t>
            </a:r>
            <a:r>
              <a:rPr lang="zh-CN" altLang="en-US" sz="1600" b="1" dirty="0">
                <a:solidFill>
                  <a:schemeClr val="accent1">
                    <a:lumMod val="75000"/>
                  </a:schemeClr>
                </a:solidFill>
                <a:latin typeface="冬青黑体简体中文 W6" panose="020B0600000000000000" charset="-122"/>
                <a:ea typeface="冬青黑体简体中文 W6" panose="020B0600000000000000" charset="-122"/>
                <a:sym typeface="思源黑体" panose="020B0500000000000000" pitchFamily="34" charset="-122"/>
              </a:rPr>
              <a:t>普遍性和规律性的方法和技巧</a:t>
            </a: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。创新方法一直为世界各国所重视，在美国被称为创造力工程，在日本被称为发明技法，在俄罗斯被称为</a:t>
            </a:r>
            <a:r>
              <a:rPr lang="zh-CN" altLang="en-US" sz="1600" b="1" dirty="0">
                <a:solidFill>
                  <a:schemeClr val="accent1">
                    <a:lumMod val="75000"/>
                  </a:schemeClr>
                </a:solidFill>
                <a:latin typeface="冬青黑体简体中文 W6" panose="020B0600000000000000" charset="-122"/>
                <a:ea typeface="冬青黑体简体中文 W6" panose="020B0600000000000000" charset="-122"/>
                <a:sym typeface="思源黑体" panose="020B0500000000000000" pitchFamily="34" charset="-122"/>
              </a:rPr>
              <a:t>创造力技术或专家技术</a:t>
            </a: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TextBox 24"/>
          <p:cNvSpPr txBox="1"/>
          <p:nvPr/>
        </p:nvSpPr>
        <p:spPr>
          <a:xfrm>
            <a:off x="1269365" y="4298315"/>
            <a:ext cx="4279265" cy="1372235"/>
          </a:xfrm>
          <a:prstGeom prst="rect">
            <a:avLst/>
          </a:prstGeom>
          <a:noFill/>
        </p:spPr>
        <p:txBody>
          <a:bodyPr wrap="square" lIns="91423" tIns="45712" rIns="91423" bIns="45712" rtlCol="0">
            <a:spAutoFit/>
          </a:bodyPr>
          <a:p>
            <a:pPr lvl="0" defTabSz="1217930">
              <a:lnSpc>
                <a:spcPts val="2000"/>
              </a:lnSpc>
              <a:defRPr/>
            </a:pPr>
            <a:r>
              <a:rPr lang="zh-CN" altLang="en-US" sz="1600" dirty="0">
                <a:latin typeface="楷体_GB2312" panose="02010609030101010101" charset="-122"/>
                <a:ea typeface="楷体_GB2312" panose="02010609030101010101" charset="-122"/>
                <a:sym typeface="思源黑体" panose="020B0500000000000000" pitchFamily="34" charset="-122"/>
              </a:rPr>
              <a:t>我国学者认为创新方法是</a:t>
            </a:r>
            <a:r>
              <a:rPr lang="zh-CN" altLang="en-US" sz="1600" b="1" dirty="0">
                <a:solidFill>
                  <a:schemeClr val="accent1">
                    <a:lumMod val="75000"/>
                  </a:schemeClr>
                </a:solidFill>
                <a:latin typeface="冬青黑体简体中文 W6" panose="020B0600000000000000" charset="-122"/>
                <a:ea typeface="冬青黑体简体中文 W6" panose="020B0600000000000000" charset="-122"/>
                <a:sym typeface="思源黑体" panose="020B0500000000000000" pitchFamily="34" charset="-122"/>
              </a:rPr>
              <a:t>科学思维、科学方法和科学工具</a:t>
            </a:r>
            <a:r>
              <a:rPr lang="zh-CN" altLang="en-US" sz="1600" dirty="0">
                <a:latin typeface="楷体_GB2312" panose="02010609030101010101" charset="-122"/>
                <a:ea typeface="楷体_GB2312" panose="02010609030101010101" charset="-122"/>
                <a:sym typeface="思源黑体" panose="020B0500000000000000" pitchFamily="34" charset="-122"/>
              </a:rPr>
              <a:t>的总称。其中，科学思维是一切科学研究和技术发展的</a:t>
            </a:r>
            <a:r>
              <a:rPr lang="zh-CN" altLang="en-US" sz="1600" b="1" dirty="0">
                <a:solidFill>
                  <a:schemeClr val="accent6"/>
                </a:solidFill>
                <a:latin typeface="冬青黑体简体中文 W6" panose="020B0600000000000000" charset="-122"/>
                <a:ea typeface="冬青黑体简体中文 W6" panose="020B0600000000000000" charset="-122"/>
                <a:sym typeface="思源黑体" panose="020B0500000000000000" pitchFamily="34" charset="-122"/>
              </a:rPr>
              <a:t>起点</a:t>
            </a:r>
            <a:r>
              <a:rPr lang="zh-CN" altLang="en-US" sz="1600" dirty="0">
                <a:latin typeface="楷体_GB2312" panose="02010609030101010101" charset="-122"/>
                <a:ea typeface="楷体_GB2312" panose="02010609030101010101" charset="-122"/>
                <a:sym typeface="思源黑体" panose="020B0500000000000000" pitchFamily="34" charset="-122"/>
              </a:rPr>
              <a:t>，始终贯穿于科学研究和技术发展的全过程，是科学技术取得突破性、革命性进展的先决条件。</a:t>
            </a:r>
            <a:endParaRPr lang="zh-CN" altLang="en-US" sz="1600" dirty="0">
              <a:latin typeface="楷体_GB2312" panose="02010609030101010101" charset="-122"/>
              <a:ea typeface="楷体_GB2312" panose="02010609030101010101"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8"/>
          <p:cNvSpPr/>
          <p:nvPr/>
        </p:nvSpPr>
        <p:spPr bwMode="auto">
          <a:xfrm>
            <a:off x="0" y="1805940"/>
            <a:ext cx="12192000" cy="4046855"/>
          </a:xfrm>
          <a:prstGeom prst="rect">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sz="2400">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66" name="文本框 17"/>
          <p:cNvSpPr txBox="1"/>
          <p:nvPr/>
        </p:nvSpPr>
        <p:spPr>
          <a:xfrm>
            <a:off x="1088390" y="381635"/>
            <a:ext cx="3477895"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创新方法</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文本框 1"/>
          <p:cNvSpPr txBox="1"/>
          <p:nvPr/>
        </p:nvSpPr>
        <p:spPr>
          <a:xfrm>
            <a:off x="675640" y="2329180"/>
            <a:ext cx="6065520" cy="2999740"/>
          </a:xfrm>
          <a:prstGeom prst="rect">
            <a:avLst/>
          </a:prstGeom>
          <a:noFill/>
        </p:spPr>
        <p:txBody>
          <a:bodyPr wrap="square" rtlCol="0" anchor="t">
            <a:spAutoFit/>
          </a:bodyPr>
          <a:p>
            <a:pPr indent="0">
              <a:lnSpc>
                <a:spcPct val="150000"/>
              </a:lnSpc>
              <a:spcBef>
                <a:spcPts val="0"/>
              </a:spcBef>
              <a:spcAft>
                <a:spcPts val="0"/>
              </a:spcAft>
              <a:buFont typeface="BatangChe" panose="02030609000101010101" charset="-127"/>
              <a:buNone/>
            </a:pPr>
            <a:r>
              <a:rPr lang="zh-CN" altLang="en-US"/>
              <a:t>科学方法是人们进行创新活动的创新思维、创新规律和创新机理，是实现科学技术跨越式发展和提高自主创新能力的重要基础。科学工具是开展科学研究和实现创新的必要手段与媒介，是最重要的科技资源。由此可见，创新方法既包含实现技术创新的方法，也包含实现管理创新的方法。目前，主要的创新方法有头脑风暴法、奥斯本检核表法、六顶思考帽法、5W2H 法等（如图）。</a:t>
            </a:r>
            <a:endParaRPr lang="zh-CN" altLang="en-US"/>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rcRect l="15180" t="33506" r="40291" b="14379"/>
          <a:stretch>
            <a:fillRect/>
          </a:stretch>
        </p:blipFill>
        <p:spPr>
          <a:xfrm>
            <a:off x="6830060" y="1910715"/>
            <a:ext cx="5245100" cy="3836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7"/>
          <p:cNvSpPr txBox="1"/>
          <p:nvPr/>
        </p:nvSpPr>
        <p:spPr>
          <a:xfrm>
            <a:off x="1094105" y="40449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创新方法</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icture Placeholder 2"/>
          <p:cNvSpPr txBox="1"/>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1"/>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2"/>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TextBox 7"/>
          <p:cNvSpPr txBox="1"/>
          <p:nvPr/>
        </p:nvSpPr>
        <p:spPr>
          <a:xfrm>
            <a:off x="1228938" y="1548763"/>
            <a:ext cx="2214880" cy="583565"/>
          </a:xfrm>
          <a:prstGeom prst="rect">
            <a:avLst/>
          </a:prstGeom>
          <a:noFill/>
        </p:spPr>
        <p:txBody>
          <a:bodyPr wrap="none" rtlCol="0">
            <a:spAutoFit/>
          </a:bodyPr>
          <a:lstStyle/>
          <a:p>
            <a:pPr algn="l"/>
            <a:r>
              <a:rPr lang="zh-CN" altLang="en-US" sz="3200" dirty="0">
                <a:solidFill>
                  <a:srgbClr val="1D9A78"/>
                </a:solidFill>
                <a:latin typeface="思源黑体" panose="020B0500000000000000" pitchFamily="34" charset="-122"/>
                <a:ea typeface="思源黑体" panose="020B0500000000000000" pitchFamily="34" charset="-122"/>
                <a:sym typeface="思源黑体" panose="020B0500000000000000" pitchFamily="34" charset="-122"/>
              </a:rPr>
              <a:t>头脑风暴法</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228725" y="2519045"/>
            <a:ext cx="4697730" cy="2607945"/>
          </a:xfrm>
          <a:prstGeom prst="rect">
            <a:avLst/>
          </a:prstGeom>
          <a:noFill/>
        </p:spPr>
        <p:txBody>
          <a:bodyPr wrap="square" lIns="91423" tIns="45712" rIns="91423" bIns="45712" rtlCol="0">
            <a:spAutoFit/>
          </a:bodyPr>
          <a:lstStyle/>
          <a:p>
            <a:pPr lvl="0" defTabSz="1217930">
              <a:lnSpc>
                <a:spcPct val="130000"/>
              </a:lnSpc>
              <a:spcBef>
                <a:spcPts val="0"/>
              </a:spcBef>
              <a:spcAft>
                <a:spcPts val="0"/>
              </a:spcAft>
              <a:defRPr/>
            </a:pPr>
            <a:r>
              <a:rPr lang="zh-CN" altLang="en-US"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头脑风暴法（Brain Storming，BS 法）又称智力激励法或自由思考法（畅谈法、畅谈会、集思法）。头脑风暴法出自“头脑风暴”一词。所谓头脑风暴，最早是精神病理学上的用语，指精神病患者的精神错乱状态。而现在则成为无限制的自由联想和讨论的代名词，其目的在于产生新观念或激发创新设想。</a:t>
            </a:r>
            <a:endParaRPr lang="zh-CN" altLang="en-US"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89230" y="1613535"/>
            <a:ext cx="1864360" cy="2354580"/>
          </a:xfrm>
          <a:prstGeom prst="rect">
            <a:avLst/>
          </a:prstGeom>
        </p:spPr>
      </p:pic>
      <p:sp>
        <p:nvSpPr>
          <p:cNvPr id="11" name="矩形 10"/>
          <p:cNvSpPr/>
          <p:nvPr/>
        </p:nvSpPr>
        <p:spPr>
          <a:xfrm>
            <a:off x="692150" y="4499610"/>
            <a:ext cx="10808335" cy="1245235"/>
          </a:xfrm>
          <a:prstGeom prst="rect">
            <a:avLst/>
          </a:prstGeom>
        </p:spPr>
        <p:txBody>
          <a:bodyPr wrap="square">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头脑风暴法又可分为</a:t>
            </a:r>
            <a:r>
              <a:rPr kumimoji="0" lang="zh-CN" altLang="en-US" b="0" i="0" u="none" strike="noStrike" kern="1200" cap="none" spc="0" normalizeH="0" baseline="0" noProof="0" dirty="0">
                <a:ln>
                  <a:noFill/>
                </a:ln>
                <a:solidFill>
                  <a:schemeClr val="accent6"/>
                </a:solidFill>
                <a:effectLst/>
                <a:uLnTx/>
                <a:uFillTx/>
                <a:latin typeface="冬青黑体简体中文 W6" panose="020B0600000000000000" charset="-122"/>
                <a:ea typeface="冬青黑体简体中文 W6" panose="020B0600000000000000" charset="-122"/>
                <a:cs typeface="+mn-ea"/>
                <a:sym typeface="字魂59号-创粗黑" panose="00000500000000000000" pitchFamily="2" charset="-122"/>
              </a:rPr>
              <a:t>直接头脑风暴法（通常简称为头脑风暴法）</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和</a:t>
            </a:r>
            <a:r>
              <a:rPr kumimoji="0" lang="zh-CN" altLang="en-US" b="0" i="0" u="none" strike="noStrike" kern="1200" cap="none" spc="0" normalizeH="0" baseline="0" noProof="0" dirty="0">
                <a:ln>
                  <a:noFill/>
                </a:ln>
                <a:solidFill>
                  <a:schemeClr val="accent6"/>
                </a:solidFill>
                <a:effectLst/>
                <a:uLnTx/>
                <a:uFillTx/>
                <a:latin typeface="冬青黑体简体中文 W6" panose="020B0600000000000000" charset="-122"/>
                <a:ea typeface="冬青黑体简体中文 W6" panose="020B0600000000000000" charset="-122"/>
                <a:cs typeface="+mn-ea"/>
                <a:sym typeface="字魂59号-创粗黑" panose="00000500000000000000" pitchFamily="2" charset="-122"/>
              </a:rPr>
              <a:t>质疑头脑风暴法（也称反头脑风暴法）</a:t>
            </a:r>
            <a:r>
              <a:rPr kumimoji="0" lang="zh-CN" altLang="en-US" sz="16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。前者是在专家群体决策中尽可能激发其创造性，从而产生尽可能多的设想，后者则是对前者提出的设想、方案逐一质疑，分析其现实可行性。</a:t>
            </a:r>
            <a:endParaRPr kumimoji="0" lang="zh-CN" altLang="en-US" sz="16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16" name="组合 15"/>
          <p:cNvGrpSpPr/>
          <p:nvPr/>
        </p:nvGrpSpPr>
        <p:grpSpPr>
          <a:xfrm>
            <a:off x="1807206" y="1613535"/>
            <a:ext cx="10214614" cy="2357120"/>
            <a:chOff x="2789602" y="2119893"/>
            <a:chExt cx="7449810" cy="2357120"/>
          </a:xfrm>
          <a:solidFill>
            <a:srgbClr val="00B050"/>
          </a:solidFill>
        </p:grpSpPr>
        <p:sp>
          <p:nvSpPr>
            <p:cNvPr id="18" name="矩形 17"/>
            <p:cNvSpPr/>
            <p:nvPr/>
          </p:nvSpPr>
          <p:spPr>
            <a:xfrm>
              <a:off x="2969297" y="2119893"/>
              <a:ext cx="7270115" cy="2357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79705" tIns="71755" rIns="179705" bIns="71755" rtlCol="0" anchor="ctr"/>
            <a:p>
              <a:pPr marL="0" marR="0" lvl="0" indent="0" algn="l" defTabSz="914400" rtl="0" eaLnBrk="1" fontAlgn="auto" latinLnBrk="0" hangingPunct="1">
                <a:lnSpc>
                  <a:spcPct val="150000"/>
                </a:lnSpc>
                <a:spcBef>
                  <a:spcPts val="0"/>
                </a:spcBef>
                <a:spcAft>
                  <a:spcPts val="0"/>
                </a:spcAft>
                <a:buClrTx/>
                <a:buSzTx/>
                <a:buFontTx/>
                <a:buNone/>
                <a:defRPr/>
              </a:pPr>
              <a:r>
                <a:rPr lang="zh-CN" altLang="en-US" sz="1600" noProof="0" dirty="0">
                  <a:ln>
                    <a:noFill/>
                  </a:ln>
                  <a:solidFill>
                    <a:schemeClr val="bg1"/>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头脑风暴法是由美国创造学家亚历克斯·奥斯本（）于1939 年首次提出、1953 年正式发表的一种激发性思维的方法。此法经各国创造学研究者的实践和发展，至今已经形成了一个发明技法群，如奥斯本智力激励法、默写式智力激励法、卡片式智力激励法等等。在群体决策中，由于群体成员心理相互作用影响，易屈于权威或大多数人意见，形成所谓的“群体思维”。群体思维削弱了群体的批判精神和创造力，损害了决策的质量。为了保证群体决策的创造性，提高决策质量，在管理上发展了一系列改善群体决策的方法，头脑风暴法是较为典型的一个。</a:t>
              </a:r>
              <a:endParaRPr kumimoji="0" lang="zh-CN" altLang="en-US" sz="1600" b="0" i="0" u="none" strike="noStrike" kern="1200" cap="none" spc="0" normalizeH="0" baseline="0" noProof="0" dirty="0">
                <a:ln>
                  <a:noFill/>
                </a:ln>
                <a:solidFill>
                  <a:schemeClr val="bg1"/>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等腰三角形 16"/>
            <p:cNvSpPr/>
            <p:nvPr/>
          </p:nvSpPr>
          <p:spPr>
            <a:xfrm rot="16200000">
              <a:off x="2665497" y="3225508"/>
              <a:ext cx="432000" cy="1837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8"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第二节　创新方法</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p:tgtEl>
                                          <p:spTgt spid="16"/>
                                        </p:tgtEl>
                                        <p:attrNameLst>
                                          <p:attrName>ppt_x</p:attrName>
                                        </p:attrNameLst>
                                      </p:cBhvr>
                                      <p:tavLst>
                                        <p:tav tm="0">
                                          <p:val>
                                            <p:strVal val="#ppt_x+#ppt_w*1.125000"/>
                                          </p:val>
                                        </p:tav>
                                        <p:tav tm="100000">
                                          <p:val>
                                            <p:strVal val="#ppt_x"/>
                                          </p:val>
                                        </p:tav>
                                      </p:tavLst>
                                    </p:anim>
                                    <p:animEffect transition="in" filter="wipe(left)">
                                      <p:cBhvr>
                                        <p:cTn id="8" dur="1000"/>
                                        <p:tgtEl>
                                          <p:spTgt spid="16"/>
                                        </p:tgtEl>
                                      </p:cBhvr>
                                    </p:animEffect>
                                  </p:childTnLst>
                                </p:cTn>
                              </p:par>
                            </p:childTnLst>
                          </p:cTn>
                        </p:par>
                        <p:par>
                          <p:cTn id="9" fill="hold">
                            <p:stCondLst>
                              <p:cond delay="1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7"/>
          <p:cNvSpPr txBox="1"/>
          <p:nvPr/>
        </p:nvSpPr>
        <p:spPr>
          <a:xfrm>
            <a:off x="1048385" y="403860"/>
            <a:ext cx="9686925" cy="64516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头脑风暴何以能激发创新思维？根据奥斯本本人及其他研究者的看法，主要有以下几点。</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 name="Group 3"/>
          <p:cNvGrpSpPr/>
          <p:nvPr/>
        </p:nvGrpSpPr>
        <p:grpSpPr>
          <a:xfrm>
            <a:off x="4467340" y="2018116"/>
            <a:ext cx="3257320" cy="3169144"/>
            <a:chOff x="4838931" y="2235457"/>
            <a:chExt cx="2514138" cy="2446080"/>
          </a:xfrm>
        </p:grpSpPr>
        <p:sp>
          <p:nvSpPr>
            <p:cNvPr id="3" name="Rectangle: Rounded Corners 4"/>
            <p:cNvSpPr/>
            <p:nvPr/>
          </p:nvSpPr>
          <p:spPr>
            <a:xfrm rot="18900000">
              <a:off x="4978611" y="2341108"/>
              <a:ext cx="2234778" cy="2234778"/>
            </a:xfrm>
            <a:prstGeom prst="roundRect">
              <a:avLst>
                <a:gd name="adj" fmla="val 20207"/>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Oval 5"/>
            <p:cNvSpPr/>
            <p:nvPr/>
          </p:nvSpPr>
          <p:spPr>
            <a:xfrm>
              <a:off x="4838931" y="223545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Oval 6"/>
            <p:cNvSpPr/>
            <p:nvPr/>
          </p:nvSpPr>
          <p:spPr>
            <a:xfrm>
              <a:off x="6267219" y="223545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Oval 7"/>
            <p:cNvSpPr/>
            <p:nvPr/>
          </p:nvSpPr>
          <p:spPr>
            <a:xfrm>
              <a:off x="4838931" y="359568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Oval 8"/>
            <p:cNvSpPr/>
            <p:nvPr/>
          </p:nvSpPr>
          <p:spPr>
            <a:xfrm>
              <a:off x="6267219" y="359568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8" name="TextBox 9"/>
          <p:cNvSpPr txBox="1"/>
          <p:nvPr/>
        </p:nvSpPr>
        <p:spPr>
          <a:xfrm>
            <a:off x="4797374"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01</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10"/>
          <p:cNvSpPr txBox="1"/>
          <p:nvPr/>
        </p:nvSpPr>
        <p:spPr>
          <a:xfrm>
            <a:off x="6647866"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02</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TextBox 11"/>
          <p:cNvSpPr txBox="1"/>
          <p:nvPr/>
        </p:nvSpPr>
        <p:spPr>
          <a:xfrm>
            <a:off x="4797374"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04</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TextBox 12"/>
          <p:cNvSpPr txBox="1"/>
          <p:nvPr/>
        </p:nvSpPr>
        <p:spPr>
          <a:xfrm>
            <a:off x="6647866"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03</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Rectangle 14"/>
          <p:cNvSpPr/>
          <p:nvPr/>
        </p:nvSpPr>
        <p:spPr>
          <a:xfrm>
            <a:off x="2315715" y="2029385"/>
            <a:ext cx="1808480" cy="337185"/>
          </a:xfrm>
          <a:prstGeom prst="rect">
            <a:avLst/>
          </a:prstGeom>
          <a:solidFill>
            <a:schemeClr val="accent2"/>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第一，联想反应。</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Rectangle 16"/>
          <p:cNvSpPr/>
          <p:nvPr/>
        </p:nvSpPr>
        <p:spPr>
          <a:xfrm>
            <a:off x="8035269" y="2029385"/>
            <a:ext cx="1808480" cy="337185"/>
          </a:xfrm>
          <a:prstGeom prst="rect">
            <a:avLst/>
          </a:prstGeom>
          <a:solidFill>
            <a:schemeClr val="accent1"/>
          </a:solidFill>
        </p:spPr>
        <p:txBody>
          <a:bodyPr wrap="non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第二，热情感染。</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Rectangle 18"/>
          <p:cNvSpPr/>
          <p:nvPr/>
        </p:nvSpPr>
        <p:spPr>
          <a:xfrm>
            <a:off x="2299429" y="4308232"/>
            <a:ext cx="1808480" cy="337185"/>
          </a:xfrm>
          <a:prstGeom prst="rect">
            <a:avLst/>
          </a:prstGeom>
          <a:solidFill>
            <a:schemeClr val="accent1"/>
          </a:solidFill>
        </p:spPr>
        <p:txBody>
          <a:bodyPr wrap="non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第四，个人欲望。</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Rectangle 20"/>
          <p:cNvSpPr/>
          <p:nvPr/>
        </p:nvSpPr>
        <p:spPr>
          <a:xfrm>
            <a:off x="8035269" y="4308232"/>
            <a:ext cx="1808480" cy="337185"/>
          </a:xfrm>
          <a:prstGeom prst="rect">
            <a:avLst/>
          </a:prstGeom>
          <a:solidFill>
            <a:schemeClr val="accent2"/>
          </a:solidFill>
        </p:spPr>
        <p:txBody>
          <a:bodyPr wrap="non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第三，竞争意识。</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矩形 15"/>
          <p:cNvSpPr/>
          <p:nvPr/>
        </p:nvSpPr>
        <p:spPr>
          <a:xfrm>
            <a:off x="8035290" y="2456815"/>
            <a:ext cx="3938270" cy="1115695"/>
          </a:xfrm>
          <a:prstGeom prst="rect">
            <a:avLst/>
          </a:prstGeom>
        </p:spPr>
        <p:txBody>
          <a:bodyPr wrap="square" lIns="91433" tIns="45716" rIns="91433" bIns="45716">
            <a:spAutoFit/>
          </a:bodyPr>
          <a:lstStyle/>
          <a:p>
            <a:pPr lvl="0" algn="l">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在不受任何限制的情况下，集体讨论问题能激发人的热情。人人自由发言、相互影响、相互感染，能形成热潮，突破固有观念的束缚，最大限度地发挥创造性思维能力。</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矩形 16"/>
          <p:cNvSpPr/>
          <p:nvPr/>
        </p:nvSpPr>
        <p:spPr>
          <a:xfrm>
            <a:off x="8035290" y="4738370"/>
            <a:ext cx="3938270" cy="1372235"/>
          </a:xfrm>
          <a:prstGeom prst="rect">
            <a:avLst/>
          </a:prstGeom>
        </p:spPr>
        <p:txBody>
          <a:bodyPr wrap="square" lIns="91433" tIns="45716" rIns="91433" bIns="45716">
            <a:spAutoFit/>
          </a:bodyPr>
          <a:lstStyle/>
          <a:p>
            <a:pPr lvl="0" algn="l">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在有竞争意识的情况下，人人争先恐后，竞相发言，不断地开动思维机器，力求有独到见解、新奇观念。心理学的原理告诉我们，人类有争强好胜心理，在有竞争意识的情况下，人的心理活动效率可增加50% 或更多。</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矩形 17"/>
          <p:cNvSpPr/>
          <p:nvPr/>
        </p:nvSpPr>
        <p:spPr>
          <a:xfrm>
            <a:off x="334645" y="4738370"/>
            <a:ext cx="3789045" cy="1372235"/>
          </a:xfrm>
          <a:prstGeom prst="rect">
            <a:avLst/>
          </a:prstGeom>
        </p:spPr>
        <p:txBody>
          <a:bodyPr wrap="square" lIns="91433" tIns="45716" rIns="91433" bIns="45716">
            <a:spAutoFit/>
          </a:bodyPr>
          <a:lstStyle/>
          <a:p>
            <a:pPr lvl="0" algn="r">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在集体讨论解决问题过程中，个人的欲望自由，不受任何干扰和控制。头脑风暴法有一条原则，不得批评仓促的发言，甚至不许有任何怀疑的表情、动作、神色。这样能使每个人畅所欲言，提出大量的新观念。</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矩形 18"/>
          <p:cNvSpPr/>
          <p:nvPr/>
        </p:nvSpPr>
        <p:spPr>
          <a:xfrm>
            <a:off x="334645" y="2432685"/>
            <a:ext cx="3789045" cy="1372235"/>
          </a:xfrm>
          <a:prstGeom prst="rect">
            <a:avLst/>
          </a:prstGeom>
        </p:spPr>
        <p:txBody>
          <a:bodyPr wrap="square" lIns="91433" tIns="45716" rIns="91433" bIns="45716">
            <a:spAutoFit/>
          </a:bodyPr>
          <a:lstStyle/>
          <a:p>
            <a:pPr lvl="0" algn="r">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联想是产生新观念的基本过程。在集体讨论问题的过程中，每提出一个新的观念，都能引发他人的联想，相继产生一连串的新观念，产生连锁反应，形成新观念堆，为创造性地解决问题提供了更多的可能性。</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4054"/>
                                  </p:iterate>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childTnLst>
                          </p:cTn>
                        </p:par>
                        <p:par>
                          <p:cTn id="10" fill="hold">
                            <p:stCondLst>
                              <p:cond delay="989"/>
                            </p:stCondLst>
                            <p:childTnLst>
                              <p:par>
                                <p:cTn id="11" presetID="53" presetClass="entr" presetSubtype="16" fill="hold" grpId="0" nodeType="afterEffect">
                                  <p:stCondLst>
                                    <p:cond delay="0"/>
                                  </p:stCondLst>
                                  <p:iterate type="lt">
                                    <p:tmPct val="4054"/>
                                  </p:iterate>
                                  <p:childTnLst>
                                    <p:set>
                                      <p:cBhvr>
                                        <p:cTn id="12" dur="1" fill="hold">
                                          <p:stCondLst>
                                            <p:cond delay="0"/>
                                          </p:stCondLst>
                                        </p:cTn>
                                        <p:tgtEl>
                                          <p:spTgt spid="17"/>
                                        </p:tgtEl>
                                        <p:attrNameLst>
                                          <p:attrName>style.visibility</p:attrName>
                                        </p:attrNameLst>
                                      </p:cBhvr>
                                      <p:to>
                                        <p:strVal val="visible"/>
                                      </p:to>
                                    </p:set>
                                    <p:anim calcmode="lin" valueType="num">
                                      <p:cBhvr>
                                        <p:cTn id="13" dur="250" fill="hold"/>
                                        <p:tgtEl>
                                          <p:spTgt spid="17"/>
                                        </p:tgtEl>
                                        <p:attrNameLst>
                                          <p:attrName>ppt_w</p:attrName>
                                        </p:attrNameLst>
                                      </p:cBhvr>
                                      <p:tavLst>
                                        <p:tav tm="0">
                                          <p:val>
                                            <p:fltVal val="0"/>
                                          </p:val>
                                        </p:tav>
                                        <p:tav tm="100000">
                                          <p:val>
                                            <p:strVal val="#ppt_w"/>
                                          </p:val>
                                        </p:tav>
                                      </p:tavLst>
                                    </p:anim>
                                    <p:anim calcmode="lin" valueType="num">
                                      <p:cBhvr>
                                        <p:cTn id="14" dur="250" fill="hold"/>
                                        <p:tgtEl>
                                          <p:spTgt spid="17"/>
                                        </p:tgtEl>
                                        <p:attrNameLst>
                                          <p:attrName>ppt_h</p:attrName>
                                        </p:attrNameLst>
                                      </p:cBhvr>
                                      <p:tavLst>
                                        <p:tav tm="0">
                                          <p:val>
                                            <p:fltVal val="0"/>
                                          </p:val>
                                        </p:tav>
                                        <p:tav tm="100000">
                                          <p:val>
                                            <p:strVal val="#ppt_h"/>
                                          </p:val>
                                        </p:tav>
                                      </p:tavLst>
                                    </p:anim>
                                    <p:animEffect transition="in" filter="fade">
                                      <p:cBhvr>
                                        <p:cTn id="15" dur="250"/>
                                        <p:tgtEl>
                                          <p:spTgt spid="17"/>
                                        </p:tgtEl>
                                      </p:cBhvr>
                                    </p:animEffect>
                                  </p:childTnLst>
                                </p:cTn>
                              </p:par>
                            </p:childTnLst>
                          </p:cTn>
                        </p:par>
                        <p:par>
                          <p:cTn id="16" fill="hold">
                            <p:stCondLst>
                              <p:cond delay="2212"/>
                            </p:stCondLst>
                            <p:childTnLst>
                              <p:par>
                                <p:cTn id="17" presetID="53" presetClass="entr" presetSubtype="16" fill="hold" grpId="0" nodeType="afterEffect">
                                  <p:stCondLst>
                                    <p:cond delay="0"/>
                                  </p:stCondLst>
                                  <p:iterate type="lt">
                                    <p:tmPct val="4054"/>
                                  </p:iterate>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fltVal val="0"/>
                                          </p:val>
                                        </p:tav>
                                        <p:tav tm="100000">
                                          <p:val>
                                            <p:strVal val="#ppt_w"/>
                                          </p:val>
                                        </p:tav>
                                      </p:tavLst>
                                    </p:anim>
                                    <p:anim calcmode="lin" valueType="num">
                                      <p:cBhvr>
                                        <p:cTn id="20" dur="250" fill="hold"/>
                                        <p:tgtEl>
                                          <p:spTgt spid="18"/>
                                        </p:tgtEl>
                                        <p:attrNameLst>
                                          <p:attrName>ppt_h</p:attrName>
                                        </p:attrNameLst>
                                      </p:cBhvr>
                                      <p:tavLst>
                                        <p:tav tm="0">
                                          <p:val>
                                            <p:fltVal val="0"/>
                                          </p:val>
                                        </p:tav>
                                        <p:tav tm="100000">
                                          <p:val>
                                            <p:strVal val="#ppt_h"/>
                                          </p:val>
                                        </p:tav>
                                      </p:tavLst>
                                    </p:anim>
                                    <p:animEffect transition="in" filter="fade">
                                      <p:cBhvr>
                                        <p:cTn id="21" dur="250"/>
                                        <p:tgtEl>
                                          <p:spTgt spid="18"/>
                                        </p:tgtEl>
                                      </p:cBhvr>
                                    </p:animEffect>
                                  </p:childTnLst>
                                </p:cTn>
                              </p:par>
                            </p:childTnLst>
                          </p:cTn>
                        </p:par>
                        <p:par>
                          <p:cTn id="22" fill="hold">
                            <p:stCondLst>
                              <p:cond delay="3385"/>
                            </p:stCondLst>
                            <p:childTnLst>
                              <p:par>
                                <p:cTn id="23" presetID="53" presetClass="entr" presetSubtype="16" fill="hold" grpId="0" nodeType="afterEffect">
                                  <p:stCondLst>
                                    <p:cond delay="0"/>
                                  </p:stCondLst>
                                  <p:iterate type="lt">
                                    <p:tmPct val="4054"/>
                                  </p:iterate>
                                  <p:childTnLst>
                                    <p:set>
                                      <p:cBhvr>
                                        <p:cTn id="24" dur="1" fill="hold">
                                          <p:stCondLst>
                                            <p:cond delay="0"/>
                                          </p:stCondLst>
                                        </p:cTn>
                                        <p:tgtEl>
                                          <p:spTgt spid="19"/>
                                        </p:tgtEl>
                                        <p:attrNameLst>
                                          <p:attrName>style.visibility</p:attrName>
                                        </p:attrNameLst>
                                      </p:cBhvr>
                                      <p:to>
                                        <p:strVal val="visible"/>
                                      </p:to>
                                    </p:set>
                                    <p:anim calcmode="lin" valueType="num">
                                      <p:cBhvr>
                                        <p:cTn id="25" dur="250" fill="hold"/>
                                        <p:tgtEl>
                                          <p:spTgt spid="19"/>
                                        </p:tgtEl>
                                        <p:attrNameLst>
                                          <p:attrName>ppt_w</p:attrName>
                                        </p:attrNameLst>
                                      </p:cBhvr>
                                      <p:tavLst>
                                        <p:tav tm="0">
                                          <p:val>
                                            <p:fltVal val="0"/>
                                          </p:val>
                                        </p:tav>
                                        <p:tav tm="100000">
                                          <p:val>
                                            <p:strVal val="#ppt_w"/>
                                          </p:val>
                                        </p:tav>
                                      </p:tavLst>
                                    </p:anim>
                                    <p:anim calcmode="lin" valueType="num">
                                      <p:cBhvr>
                                        <p:cTn id="26" dur="250" fill="hold"/>
                                        <p:tgtEl>
                                          <p:spTgt spid="19"/>
                                        </p:tgtEl>
                                        <p:attrNameLst>
                                          <p:attrName>ppt_h</p:attrName>
                                        </p:attrNameLst>
                                      </p:cBhvr>
                                      <p:tavLst>
                                        <p:tav tm="0">
                                          <p:val>
                                            <p:fltVal val="0"/>
                                          </p:val>
                                        </p:tav>
                                        <p:tav tm="100000">
                                          <p:val>
                                            <p:strVal val="#ppt_h"/>
                                          </p:val>
                                        </p:tav>
                                      </p:tavLst>
                                    </p:anim>
                                    <p:animEffect transition="in" filter="fade">
                                      <p:cBhvr>
                                        <p:cTn id="2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椭圆 11"/>
          <p:cNvSpPr>
            <a:spLocks noChangeArrowheads="1"/>
          </p:cNvSpPr>
          <p:nvPr/>
        </p:nvSpPr>
        <p:spPr bwMode="auto">
          <a:xfrm>
            <a:off x="4513225" y="5484285"/>
            <a:ext cx="2655599" cy="584200"/>
          </a:xfrm>
          <a:prstGeom prst="ellipse">
            <a:avLst/>
          </a:prstGeom>
          <a:gradFill rotWithShape="1">
            <a:gsLst>
              <a:gs pos="0">
                <a:schemeClr val="tx1">
                  <a:alpha val="50998"/>
                </a:schemeClr>
              </a:gs>
              <a:gs pos="100000">
                <a:schemeClr val="bg1">
                  <a:alpha val="0"/>
                </a:schemeClr>
              </a:gs>
            </a:gsLst>
            <a:path path="shape">
              <a:fillToRect l="50000" t="50000" r="50000" b="50000"/>
            </a:path>
          </a:gradFill>
          <a:ln w="9525">
            <a:noFill/>
            <a:round/>
          </a:ln>
        </p:spPr>
        <p:txBody>
          <a:bodyPr anchor="ctr"/>
          <a:p>
            <a:pPr algn="ctr" eaLnBrk="1" hangingPunct="1">
              <a:buFont typeface="Arial" panose="020B0604020202020204" pitchFamily="34" charset="0"/>
              <a:buNone/>
            </a:pPr>
            <a:endParaRPr lang="zh-CN" altLang="en-US" sz="2400">
              <a:solidFill>
                <a:srgbClr val="FFFFFF"/>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nvGrpSpPr>
          <p:cNvPr id="2" name="组合 12"/>
          <p:cNvGrpSpPr/>
          <p:nvPr/>
        </p:nvGrpSpPr>
        <p:grpSpPr bwMode="auto">
          <a:xfrm>
            <a:off x="4297391" y="1748370"/>
            <a:ext cx="2164683" cy="1530351"/>
            <a:chOff x="0" y="0"/>
            <a:chExt cx="1624019" cy="1147515"/>
          </a:xfrm>
        </p:grpSpPr>
        <p:grpSp>
          <p:nvGrpSpPr>
            <p:cNvPr id="3" name="组合 7"/>
            <p:cNvGrpSpPr/>
            <p:nvPr/>
          </p:nvGrpSpPr>
          <p:grpSpPr bwMode="auto">
            <a:xfrm>
              <a:off x="0" y="0"/>
              <a:ext cx="1624019" cy="1147515"/>
              <a:chOff x="0" y="0"/>
              <a:chExt cx="2070437" cy="1462949"/>
            </a:xfrm>
          </p:grpSpPr>
          <p:sp>
            <p:nvSpPr>
              <p:cNvPr id="26641" name="等腰三角形 6"/>
              <p:cNvSpPr/>
              <p:nvPr/>
            </p:nvSpPr>
            <p:spPr bwMode="auto">
              <a:xfrm>
                <a:off x="10120" y="90043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42" name="右箭头 5"/>
              <p:cNvSpPr/>
              <p:nvPr/>
            </p:nvSpPr>
            <p:spPr bwMode="auto">
              <a:xfrm>
                <a:off x="0" y="0"/>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510" name="Freeform 6"/>
            <p:cNvSpPr>
              <a:spLocks noEditPoints="1"/>
            </p:cNvSpPr>
            <p:nvPr/>
          </p:nvSpPr>
          <p:spPr bwMode="auto">
            <a:xfrm>
              <a:off x="1055100" y="277244"/>
              <a:ext cx="282917" cy="367363"/>
            </a:xfrm>
            <a:custGeom>
              <a:avLst/>
              <a:gdLst>
                <a:gd name="T0" fmla="*/ 2147483646 w 251"/>
                <a:gd name="T1" fmla="*/ 2147483646 h 326"/>
                <a:gd name="T2" fmla="*/ 2147483646 w 251"/>
                <a:gd name="T3" fmla="*/ 2147483646 h 326"/>
                <a:gd name="T4" fmla="*/ 2147483646 w 251"/>
                <a:gd name="T5" fmla="*/ 2147483646 h 326"/>
                <a:gd name="T6" fmla="*/ 2147483646 w 251"/>
                <a:gd name="T7" fmla="*/ 2147483646 h 326"/>
                <a:gd name="T8" fmla="*/ 2147483646 w 251"/>
                <a:gd name="T9" fmla="*/ 2147483646 h 326"/>
                <a:gd name="T10" fmla="*/ 2147483646 w 251"/>
                <a:gd name="T11" fmla="*/ 2147483646 h 326"/>
                <a:gd name="T12" fmla="*/ 2147483646 w 251"/>
                <a:gd name="T13" fmla="*/ 2147483646 h 326"/>
                <a:gd name="T14" fmla="*/ 2147483646 w 251"/>
                <a:gd name="T15" fmla="*/ 2147483646 h 326"/>
                <a:gd name="T16" fmla="*/ 2147483646 w 251"/>
                <a:gd name="T17" fmla="*/ 2147483646 h 326"/>
                <a:gd name="T18" fmla="*/ 2147483646 w 251"/>
                <a:gd name="T19" fmla="*/ 2147483646 h 326"/>
                <a:gd name="T20" fmla="*/ 2147483646 w 251"/>
                <a:gd name="T21" fmla="*/ 2147483646 h 326"/>
                <a:gd name="T22" fmla="*/ 2147483646 w 251"/>
                <a:gd name="T23" fmla="*/ 2147483646 h 326"/>
                <a:gd name="T24" fmla="*/ 2147483646 w 251"/>
                <a:gd name="T25" fmla="*/ 2147483646 h 326"/>
                <a:gd name="T26" fmla="*/ 2147483646 w 251"/>
                <a:gd name="T27" fmla="*/ 2147483646 h 326"/>
                <a:gd name="T28" fmla="*/ 2147483646 w 251"/>
                <a:gd name="T29" fmla="*/ 2147483646 h 326"/>
                <a:gd name="T30" fmla="*/ 2147483646 w 251"/>
                <a:gd name="T31" fmla="*/ 2147483646 h 326"/>
                <a:gd name="T32" fmla="*/ 2147483646 w 251"/>
                <a:gd name="T33" fmla="*/ 2147483646 h 326"/>
                <a:gd name="T34" fmla="*/ 2147483646 w 251"/>
                <a:gd name="T35" fmla="*/ 2147483646 h 326"/>
                <a:gd name="T36" fmla="*/ 2147483646 w 251"/>
                <a:gd name="T37" fmla="*/ 2147483646 h 326"/>
                <a:gd name="T38" fmla="*/ 2147483646 w 251"/>
                <a:gd name="T39" fmla="*/ 2147483646 h 326"/>
                <a:gd name="T40" fmla="*/ 2147483646 w 251"/>
                <a:gd name="T41" fmla="*/ 2147483646 h 326"/>
                <a:gd name="T42" fmla="*/ 2147483646 w 251"/>
                <a:gd name="T43" fmla="*/ 2147483646 h 326"/>
                <a:gd name="T44" fmla="*/ 2147483646 w 251"/>
                <a:gd name="T45" fmla="*/ 2147483646 h 326"/>
                <a:gd name="T46" fmla="*/ 2147483646 w 251"/>
                <a:gd name="T47" fmla="*/ 2147483646 h 326"/>
                <a:gd name="T48" fmla="*/ 2147483646 w 251"/>
                <a:gd name="T49" fmla="*/ 2147483646 h 326"/>
                <a:gd name="T50" fmla="*/ 2147483646 w 251"/>
                <a:gd name="T51" fmla="*/ 2147483646 h 326"/>
                <a:gd name="T52" fmla="*/ 2147483646 w 251"/>
                <a:gd name="T53" fmla="*/ 2147483646 h 326"/>
                <a:gd name="T54" fmla="*/ 2147483646 w 251"/>
                <a:gd name="T55" fmla="*/ 2147483646 h 326"/>
                <a:gd name="T56" fmla="*/ 2147483646 w 251"/>
                <a:gd name="T57" fmla="*/ 2147483646 h 326"/>
                <a:gd name="T58" fmla="*/ 2147483646 w 251"/>
                <a:gd name="T59" fmla="*/ 2147483646 h 326"/>
                <a:gd name="T60" fmla="*/ 2147483646 w 251"/>
                <a:gd name="T61" fmla="*/ 2147483646 h 326"/>
                <a:gd name="T62" fmla="*/ 2147483646 w 251"/>
                <a:gd name="T63" fmla="*/ 2147483646 h 326"/>
                <a:gd name="T64" fmla="*/ 2147483646 w 251"/>
                <a:gd name="T65" fmla="*/ 2147483646 h 326"/>
                <a:gd name="T66" fmla="*/ 2147483646 w 251"/>
                <a:gd name="T67" fmla="*/ 2147483646 h 326"/>
                <a:gd name="T68" fmla="*/ 2147483646 w 251"/>
                <a:gd name="T69" fmla="*/ 2147483646 h 326"/>
                <a:gd name="T70" fmla="*/ 2147483646 w 251"/>
                <a:gd name="T71" fmla="*/ 2147483646 h 326"/>
                <a:gd name="T72" fmla="*/ 2147483646 w 251"/>
                <a:gd name="T73" fmla="*/ 2147483646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5" name="组合 13"/>
          <p:cNvGrpSpPr/>
          <p:nvPr/>
        </p:nvGrpSpPr>
        <p:grpSpPr bwMode="auto">
          <a:xfrm>
            <a:off x="6483232" y="1989667"/>
            <a:ext cx="1529877" cy="2165351"/>
            <a:chOff x="0" y="0"/>
            <a:chExt cx="1147515" cy="1624019"/>
          </a:xfrm>
        </p:grpSpPr>
        <p:grpSp>
          <p:nvGrpSpPr>
            <p:cNvPr id="56" name="组合 16"/>
            <p:cNvGrpSpPr/>
            <p:nvPr/>
          </p:nvGrpSpPr>
          <p:grpSpPr bwMode="auto">
            <a:xfrm rot="5400000">
              <a:off x="-238252" y="238252"/>
              <a:ext cx="1624019" cy="1147515"/>
              <a:chOff x="0" y="0"/>
              <a:chExt cx="2070437" cy="1462949"/>
            </a:xfrm>
          </p:grpSpPr>
          <p:sp>
            <p:nvSpPr>
              <p:cNvPr id="26646" name="等腰三角形 6"/>
              <p:cNvSpPr/>
              <p:nvPr/>
            </p:nvSpPr>
            <p:spPr bwMode="auto">
              <a:xfrm>
                <a:off x="10119" y="89436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47" name="右箭头 5"/>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506" name="Freeform 11"/>
            <p:cNvSpPr>
              <a:spLocks noEditPoints="1"/>
            </p:cNvSpPr>
            <p:nvPr/>
          </p:nvSpPr>
          <p:spPr bwMode="auto">
            <a:xfrm>
              <a:off x="511104" y="1045227"/>
              <a:ext cx="350967" cy="288563"/>
            </a:xfrm>
            <a:custGeom>
              <a:avLst/>
              <a:gdLst>
                <a:gd name="T0" fmla="*/ 2147483646 w 355"/>
                <a:gd name="T1" fmla="*/ 2147483646 h 292"/>
                <a:gd name="T2" fmla="*/ 2147483646 w 355"/>
                <a:gd name="T3" fmla="*/ 2147483646 h 292"/>
                <a:gd name="T4" fmla="*/ 0 w 355"/>
                <a:gd name="T5" fmla="*/ 2147483646 h 292"/>
                <a:gd name="T6" fmla="*/ 2147483646 w 355"/>
                <a:gd name="T7" fmla="*/ 2147483646 h 292"/>
                <a:gd name="T8" fmla="*/ 2147483646 w 355"/>
                <a:gd name="T9" fmla="*/ 2147483646 h 292"/>
                <a:gd name="T10" fmla="*/ 2147483646 w 355"/>
                <a:gd name="T11" fmla="*/ 2147483646 h 292"/>
                <a:gd name="T12" fmla="*/ 2147483646 w 355"/>
                <a:gd name="T13" fmla="*/ 2147483646 h 292"/>
                <a:gd name="T14" fmla="*/ 2147483646 w 355"/>
                <a:gd name="T15" fmla="*/ 2147483646 h 292"/>
                <a:gd name="T16" fmla="*/ 2147483646 w 355"/>
                <a:gd name="T17" fmla="*/ 2147483646 h 292"/>
                <a:gd name="T18" fmla="*/ 2147483646 w 355"/>
                <a:gd name="T19" fmla="*/ 2147483646 h 292"/>
                <a:gd name="T20" fmla="*/ 2147483646 w 355"/>
                <a:gd name="T21" fmla="*/ 2147483646 h 292"/>
                <a:gd name="T22" fmla="*/ 2147483646 w 355"/>
                <a:gd name="T23" fmla="*/ 2147483646 h 292"/>
                <a:gd name="T24" fmla="*/ 2147483646 w 355"/>
                <a:gd name="T25" fmla="*/ 2147483646 h 292"/>
                <a:gd name="T26" fmla="*/ 2147483646 w 355"/>
                <a:gd name="T27" fmla="*/ 2147483646 h 292"/>
                <a:gd name="T28" fmla="*/ 2147483646 w 355"/>
                <a:gd name="T29" fmla="*/ 2147483646 h 292"/>
                <a:gd name="T30" fmla="*/ 2147483646 w 355"/>
                <a:gd name="T31" fmla="*/ 2147483646 h 292"/>
                <a:gd name="T32" fmla="*/ 2147483646 w 355"/>
                <a:gd name="T33" fmla="*/ 2147483646 h 292"/>
                <a:gd name="T34" fmla="*/ 2147483646 w 355"/>
                <a:gd name="T35" fmla="*/ 2147483646 h 292"/>
                <a:gd name="T36" fmla="*/ 2147483646 w 355"/>
                <a:gd name="T37" fmla="*/ 2147483646 h 292"/>
                <a:gd name="T38" fmla="*/ 2147483646 w 355"/>
                <a:gd name="T39" fmla="*/ 2147483646 h 292"/>
                <a:gd name="T40" fmla="*/ 2147483646 w 355"/>
                <a:gd name="T41" fmla="*/ 2147483646 h 292"/>
                <a:gd name="T42" fmla="*/ 2147483646 w 355"/>
                <a:gd name="T43" fmla="*/ 2147483646 h 292"/>
                <a:gd name="T44" fmla="*/ 2147483646 w 355"/>
                <a:gd name="T45" fmla="*/ 2147483646 h 292"/>
                <a:gd name="T46" fmla="*/ 2147483646 w 355"/>
                <a:gd name="T47" fmla="*/ 2147483646 h 292"/>
                <a:gd name="T48" fmla="*/ 2147483646 w 355"/>
                <a:gd name="T49" fmla="*/ 2147483646 h 292"/>
                <a:gd name="T50" fmla="*/ 2147483646 w 355"/>
                <a:gd name="T51" fmla="*/ 2147483646 h 292"/>
                <a:gd name="T52" fmla="*/ 2147483646 w 355"/>
                <a:gd name="T53" fmla="*/ 2147483646 h 292"/>
                <a:gd name="T54" fmla="*/ 2147483646 w 355"/>
                <a:gd name="T55" fmla="*/ 2147483646 h 292"/>
                <a:gd name="T56" fmla="*/ 2147483646 w 355"/>
                <a:gd name="T57" fmla="*/ 2147483646 h 292"/>
                <a:gd name="T58" fmla="*/ 2147483646 w 355"/>
                <a:gd name="T59" fmla="*/ 2147483646 h 292"/>
                <a:gd name="T60" fmla="*/ 2147483646 w 355"/>
                <a:gd name="T61" fmla="*/ 2147483646 h 292"/>
                <a:gd name="T62" fmla="*/ 2147483646 w 355"/>
                <a:gd name="T63" fmla="*/ 2147483646 h 292"/>
                <a:gd name="T64" fmla="*/ 2147483646 w 355"/>
                <a:gd name="T65" fmla="*/ 2147483646 h 292"/>
                <a:gd name="T66" fmla="*/ 2147483646 w 355"/>
                <a:gd name="T67" fmla="*/ 2147483646 h 292"/>
                <a:gd name="T68" fmla="*/ 2147483646 w 355"/>
                <a:gd name="T69" fmla="*/ 2147483646 h 292"/>
                <a:gd name="T70" fmla="*/ 2147483646 w 355"/>
                <a:gd name="T71" fmla="*/ 2147483646 h 292"/>
                <a:gd name="T72" fmla="*/ 2147483646 w 355"/>
                <a:gd name="T73" fmla="*/ 2147483646 h 292"/>
                <a:gd name="T74" fmla="*/ 2147483646 w 355"/>
                <a:gd name="T75" fmla="*/ 2147483646 h 292"/>
                <a:gd name="T76" fmla="*/ 2147483646 w 355"/>
                <a:gd name="T77" fmla="*/ 2147483646 h 292"/>
                <a:gd name="T78" fmla="*/ 2147483646 w 355"/>
                <a:gd name="T79" fmla="*/ 2147483646 h 292"/>
                <a:gd name="T80" fmla="*/ 2147483646 w 355"/>
                <a:gd name="T81" fmla="*/ 2147483646 h 292"/>
                <a:gd name="T82" fmla="*/ 2147483646 w 355"/>
                <a:gd name="T83" fmla="*/ 2147483646 h 292"/>
                <a:gd name="T84" fmla="*/ 2147483646 w 355"/>
                <a:gd name="T85" fmla="*/ 2147483646 h 292"/>
                <a:gd name="T86" fmla="*/ 2147483646 w 355"/>
                <a:gd name="T87" fmla="*/ 2147483646 h 292"/>
                <a:gd name="T88" fmla="*/ 2147483646 w 355"/>
                <a:gd name="T89" fmla="*/ 2147483646 h 292"/>
                <a:gd name="T90" fmla="*/ 2147483646 w 355"/>
                <a:gd name="T91" fmla="*/ 2147483646 h 292"/>
                <a:gd name="T92" fmla="*/ 2147483646 w 355"/>
                <a:gd name="T93" fmla="*/ 2147483646 h 292"/>
                <a:gd name="T94" fmla="*/ 2147483646 w 355"/>
                <a:gd name="T95" fmla="*/ 2147483646 h 292"/>
                <a:gd name="T96" fmla="*/ 2147483646 w 355"/>
                <a:gd name="T97" fmla="*/ 2147483646 h 292"/>
                <a:gd name="T98" fmla="*/ 2147483646 w 355"/>
                <a:gd name="T99" fmla="*/ 2147483646 h 292"/>
                <a:gd name="T100" fmla="*/ 2147483646 w 355"/>
                <a:gd name="T101" fmla="*/ 2147483646 h 292"/>
                <a:gd name="T102" fmla="*/ 2147483646 w 355"/>
                <a:gd name="T103" fmla="*/ 2147483646 h 292"/>
                <a:gd name="T104" fmla="*/ 2147483646 w 355"/>
                <a:gd name="T105" fmla="*/ 2147483646 h 292"/>
                <a:gd name="T106" fmla="*/ 2147483646 w 355"/>
                <a:gd name="T107" fmla="*/ 2147483646 h 292"/>
                <a:gd name="T108" fmla="*/ 2147483646 w 355"/>
                <a:gd name="T109" fmla="*/ 2147483646 h 292"/>
                <a:gd name="T110" fmla="*/ 2147483646 w 355"/>
                <a:gd name="T111" fmla="*/ 2147483646 h 292"/>
                <a:gd name="T112" fmla="*/ 2147483646 w 355"/>
                <a:gd name="T113" fmla="*/ 2147483646 h 292"/>
                <a:gd name="T114" fmla="*/ 2147483646 w 355"/>
                <a:gd name="T115" fmla="*/ 2147483646 h 292"/>
                <a:gd name="T116" fmla="*/ 2147483646 w 355"/>
                <a:gd name="T117" fmla="*/ 2147483646 h 292"/>
                <a:gd name="T118" fmla="*/ 2147483646 w 355"/>
                <a:gd name="T119" fmla="*/ 2147483646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7" name="组合 14"/>
          <p:cNvGrpSpPr/>
          <p:nvPr/>
        </p:nvGrpSpPr>
        <p:grpSpPr bwMode="auto">
          <a:xfrm>
            <a:off x="5622016" y="4106337"/>
            <a:ext cx="2164683" cy="1530351"/>
            <a:chOff x="0" y="0"/>
            <a:chExt cx="1624019" cy="1147515"/>
          </a:xfrm>
        </p:grpSpPr>
        <p:grpSp>
          <p:nvGrpSpPr>
            <p:cNvPr id="58" name="组合 19"/>
            <p:cNvGrpSpPr/>
            <p:nvPr/>
          </p:nvGrpSpPr>
          <p:grpSpPr bwMode="auto">
            <a:xfrm rot="10800000">
              <a:off x="0" y="0"/>
              <a:ext cx="1624019" cy="1147515"/>
              <a:chOff x="0" y="0"/>
              <a:chExt cx="2070437" cy="1462949"/>
            </a:xfrm>
          </p:grpSpPr>
          <p:sp>
            <p:nvSpPr>
              <p:cNvPr id="26651" name="等腰三角形 6"/>
              <p:cNvSpPr/>
              <p:nvPr/>
            </p:nvSpPr>
            <p:spPr bwMode="auto">
              <a:xfrm>
                <a:off x="16191" y="894361"/>
                <a:ext cx="597047"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52" name="右箭头 5"/>
              <p:cNvSpPr/>
              <p:nvPr/>
            </p:nvSpPr>
            <p:spPr bwMode="auto">
              <a:xfrm>
                <a:off x="6072" y="0"/>
                <a:ext cx="2070436"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502" name="Freeform 16"/>
            <p:cNvSpPr>
              <a:spLocks noEditPoints="1"/>
            </p:cNvSpPr>
            <p:nvPr/>
          </p:nvSpPr>
          <p:spPr bwMode="auto">
            <a:xfrm>
              <a:off x="256299" y="532166"/>
              <a:ext cx="372990" cy="308845"/>
            </a:xfrm>
            <a:custGeom>
              <a:avLst/>
              <a:gdLst>
                <a:gd name="T0" fmla="*/ 2147483646 w 332"/>
                <a:gd name="T1" fmla="*/ 2147483646 h 275"/>
                <a:gd name="T2" fmla="*/ 2147483646 w 332"/>
                <a:gd name="T3" fmla="*/ 2147483646 h 275"/>
                <a:gd name="T4" fmla="*/ 2147483646 w 332"/>
                <a:gd name="T5" fmla="*/ 2147483646 h 275"/>
                <a:gd name="T6" fmla="*/ 2147483646 w 332"/>
                <a:gd name="T7" fmla="*/ 2147483646 h 275"/>
                <a:gd name="T8" fmla="*/ 2147483646 w 332"/>
                <a:gd name="T9" fmla="*/ 2147483646 h 275"/>
                <a:gd name="T10" fmla="*/ 2147483646 w 332"/>
                <a:gd name="T11" fmla="*/ 2147483646 h 275"/>
                <a:gd name="T12" fmla="*/ 2147483646 w 332"/>
                <a:gd name="T13" fmla="*/ 2147483646 h 275"/>
                <a:gd name="T14" fmla="*/ 2147483646 w 332"/>
                <a:gd name="T15" fmla="*/ 2147483646 h 275"/>
                <a:gd name="T16" fmla="*/ 2147483646 w 332"/>
                <a:gd name="T17" fmla="*/ 2147483646 h 275"/>
                <a:gd name="T18" fmla="*/ 2147483646 w 332"/>
                <a:gd name="T19" fmla="*/ 2147483646 h 275"/>
                <a:gd name="T20" fmla="*/ 0 w 332"/>
                <a:gd name="T21" fmla="*/ 2147483646 h 275"/>
                <a:gd name="T22" fmla="*/ 2147483646 w 332"/>
                <a:gd name="T23" fmla="*/ 2147483646 h 275"/>
                <a:gd name="T24" fmla="*/ 2147483646 w 332"/>
                <a:gd name="T25" fmla="*/ 2147483646 h 275"/>
                <a:gd name="T26" fmla="*/ 2147483646 w 332"/>
                <a:gd name="T27" fmla="*/ 2147483646 h 275"/>
                <a:gd name="T28" fmla="*/ 2147483646 w 332"/>
                <a:gd name="T29" fmla="*/ 2147483646 h 275"/>
                <a:gd name="T30" fmla="*/ 2147483646 w 332"/>
                <a:gd name="T31" fmla="*/ 2147483646 h 275"/>
                <a:gd name="T32" fmla="*/ 2147483646 w 332"/>
                <a:gd name="T33" fmla="*/ 2147483646 h 275"/>
                <a:gd name="T34" fmla="*/ 2147483646 w 332"/>
                <a:gd name="T35" fmla="*/ 2147483646 h 275"/>
                <a:gd name="T36" fmla="*/ 2147483646 w 332"/>
                <a:gd name="T37" fmla="*/ 2147483646 h 275"/>
                <a:gd name="T38" fmla="*/ 2147483646 w 332"/>
                <a:gd name="T39" fmla="*/ 2147483646 h 275"/>
                <a:gd name="T40" fmla="*/ 2147483646 w 332"/>
                <a:gd name="T41" fmla="*/ 2147483646 h 275"/>
                <a:gd name="T42" fmla="*/ 2147483646 w 332"/>
                <a:gd name="T43" fmla="*/ 2147483646 h 275"/>
                <a:gd name="T44" fmla="*/ 2147483646 w 332"/>
                <a:gd name="T45" fmla="*/ 2147483646 h 275"/>
                <a:gd name="T46" fmla="*/ 2147483646 w 332"/>
                <a:gd name="T47" fmla="*/ 2147483646 h 275"/>
                <a:gd name="T48" fmla="*/ 2147483646 w 332"/>
                <a:gd name="T49" fmla="*/ 2147483646 h 275"/>
                <a:gd name="T50" fmla="*/ 2147483646 w 332"/>
                <a:gd name="T51" fmla="*/ 2147483646 h 275"/>
                <a:gd name="T52" fmla="*/ 2147483646 w 332"/>
                <a:gd name="T53" fmla="*/ 2147483646 h 275"/>
                <a:gd name="T54" fmla="*/ 2147483646 w 332"/>
                <a:gd name="T55" fmla="*/ 2147483646 h 275"/>
                <a:gd name="T56" fmla="*/ 2147483646 w 332"/>
                <a:gd name="T57" fmla="*/ 2147483646 h 275"/>
                <a:gd name="T58" fmla="*/ 2147483646 w 332"/>
                <a:gd name="T59" fmla="*/ 2147483646 h 275"/>
                <a:gd name="T60" fmla="*/ 2147483646 w 332"/>
                <a:gd name="T61" fmla="*/ 2147483646 h 275"/>
                <a:gd name="T62" fmla="*/ 2147483646 w 332"/>
                <a:gd name="T63" fmla="*/ 2147483646 h 275"/>
                <a:gd name="T64" fmla="*/ 2147483646 w 332"/>
                <a:gd name="T65" fmla="*/ 2147483646 h 275"/>
                <a:gd name="T66" fmla="*/ 2147483646 w 332"/>
                <a:gd name="T67" fmla="*/ 2147483646 h 275"/>
                <a:gd name="T68" fmla="*/ 2147483646 w 332"/>
                <a:gd name="T69" fmla="*/ 2147483646 h 275"/>
                <a:gd name="T70" fmla="*/ 2147483646 w 332"/>
                <a:gd name="T71" fmla="*/ 2147483646 h 275"/>
                <a:gd name="T72" fmla="*/ 2147483646 w 332"/>
                <a:gd name="T73" fmla="*/ 2147483646 h 275"/>
                <a:gd name="T74" fmla="*/ 2147483646 w 332"/>
                <a:gd name="T75" fmla="*/ 2147483646 h 275"/>
                <a:gd name="T76" fmla="*/ 2147483646 w 332"/>
                <a:gd name="T77" fmla="*/ 2147483646 h 275"/>
                <a:gd name="T78" fmla="*/ 2147483646 w 332"/>
                <a:gd name="T79" fmla="*/ 2147483646 h 275"/>
                <a:gd name="T80" fmla="*/ 2147483646 w 332"/>
                <a:gd name="T81" fmla="*/ 2147483646 h 275"/>
                <a:gd name="T82" fmla="*/ 2147483646 w 332"/>
                <a:gd name="T83" fmla="*/ 2147483646 h 275"/>
                <a:gd name="T84" fmla="*/ 2147483646 w 332"/>
                <a:gd name="T85" fmla="*/ 2147483646 h 275"/>
                <a:gd name="T86" fmla="*/ 2147483646 w 332"/>
                <a:gd name="T87" fmla="*/ 2147483646 h 275"/>
                <a:gd name="T88" fmla="*/ 2147483646 w 332"/>
                <a:gd name="T89" fmla="*/ 2147483646 h 275"/>
                <a:gd name="T90" fmla="*/ 2147483646 w 332"/>
                <a:gd name="T91" fmla="*/ 2147483646 h 275"/>
                <a:gd name="T92" fmla="*/ 2147483646 w 332"/>
                <a:gd name="T93" fmla="*/ 2147483646 h 275"/>
                <a:gd name="T94" fmla="*/ 2147483646 w 332"/>
                <a:gd name="T95" fmla="*/ 2147483646 h 275"/>
                <a:gd name="T96" fmla="*/ 2147483646 w 332"/>
                <a:gd name="T97" fmla="*/ 2147483646 h 275"/>
                <a:gd name="T98" fmla="*/ 2147483646 w 332"/>
                <a:gd name="T99" fmla="*/ 2147483646 h 275"/>
                <a:gd name="T100" fmla="*/ 2147483646 w 332"/>
                <a:gd name="T101" fmla="*/ 2147483646 h 275"/>
                <a:gd name="T102" fmla="*/ 2147483646 w 332"/>
                <a:gd name="T103" fmla="*/ 2147483646 h 275"/>
                <a:gd name="T104" fmla="*/ 2147483646 w 332"/>
                <a:gd name="T105" fmla="*/ 2147483646 h 275"/>
                <a:gd name="T106" fmla="*/ 2147483646 w 332"/>
                <a:gd name="T107" fmla="*/ 2147483646 h 275"/>
                <a:gd name="T108" fmla="*/ 2147483646 w 332"/>
                <a:gd name="T109" fmla="*/ 2147483646 h 275"/>
                <a:gd name="T110" fmla="*/ 2147483646 w 332"/>
                <a:gd name="T111" fmla="*/ 2147483646 h 275"/>
                <a:gd name="T112" fmla="*/ 2147483646 w 332"/>
                <a:gd name="T113" fmla="*/ 2147483646 h 2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grpSp>
        <p:nvGrpSpPr>
          <p:cNvPr id="59" name="组合 15"/>
          <p:cNvGrpSpPr/>
          <p:nvPr/>
        </p:nvGrpSpPr>
        <p:grpSpPr bwMode="auto">
          <a:xfrm>
            <a:off x="4083672" y="3202520"/>
            <a:ext cx="1529877" cy="2165349"/>
            <a:chOff x="0" y="0"/>
            <a:chExt cx="1147515" cy="1624019"/>
          </a:xfrm>
        </p:grpSpPr>
        <p:grpSp>
          <p:nvGrpSpPr>
            <p:cNvPr id="60" name="组合 22"/>
            <p:cNvGrpSpPr/>
            <p:nvPr/>
          </p:nvGrpSpPr>
          <p:grpSpPr bwMode="auto">
            <a:xfrm rot="-5400000">
              <a:off x="-238252" y="238252"/>
              <a:ext cx="1624019" cy="1147515"/>
              <a:chOff x="0" y="0"/>
              <a:chExt cx="2070437" cy="1462949"/>
            </a:xfrm>
          </p:grpSpPr>
          <p:sp>
            <p:nvSpPr>
              <p:cNvPr id="26656" name="等腰三角形 6"/>
              <p:cNvSpPr/>
              <p:nvPr/>
            </p:nvSpPr>
            <p:spPr bwMode="auto">
              <a:xfrm>
                <a:off x="10119" y="900432"/>
                <a:ext cx="597048"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57" name="右箭头 5"/>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p>
                <a:pPr eaLnBrk="1" hangingPunct="1">
                  <a:buFont typeface="Arial" panose="020B0604020202020204" pitchFamily="34" charset="0"/>
                  <a:buNone/>
                  <a:defRPr/>
                </a:pPr>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0498" name="Freeform 21"/>
            <p:cNvSpPr>
              <a:spLocks noEditPoints="1"/>
            </p:cNvSpPr>
            <p:nvPr/>
          </p:nvSpPr>
          <p:spPr bwMode="auto">
            <a:xfrm>
              <a:off x="296372" y="279498"/>
              <a:ext cx="391200" cy="256623"/>
            </a:xfrm>
            <a:custGeom>
              <a:avLst/>
              <a:gdLst>
                <a:gd name="T0" fmla="*/ 2147483646 w 357"/>
                <a:gd name="T1" fmla="*/ 2147483646 h 234"/>
                <a:gd name="T2" fmla="*/ 2147483646 w 357"/>
                <a:gd name="T3" fmla="*/ 2147483646 h 234"/>
                <a:gd name="T4" fmla="*/ 2147483646 w 357"/>
                <a:gd name="T5" fmla="*/ 2147483646 h 234"/>
                <a:gd name="T6" fmla="*/ 0 w 357"/>
                <a:gd name="T7" fmla="*/ 2147483646 h 234"/>
                <a:gd name="T8" fmla="*/ 2147483646 w 357"/>
                <a:gd name="T9" fmla="*/ 2147483646 h 234"/>
                <a:gd name="T10" fmla="*/ 2147483646 w 357"/>
                <a:gd name="T11" fmla="*/ 2147483646 h 234"/>
                <a:gd name="T12" fmla="*/ 2147483646 w 357"/>
                <a:gd name="T13" fmla="*/ 2147483646 h 234"/>
                <a:gd name="T14" fmla="*/ 2147483646 w 357"/>
                <a:gd name="T15" fmla="*/ 2147483646 h 234"/>
                <a:gd name="T16" fmla="*/ 2147483646 w 357"/>
                <a:gd name="T17" fmla="*/ 2147483646 h 234"/>
                <a:gd name="T18" fmla="*/ 2147483646 w 357"/>
                <a:gd name="T19" fmla="*/ 2147483646 h 234"/>
                <a:gd name="T20" fmla="*/ 2147483646 w 357"/>
                <a:gd name="T21" fmla="*/ 2147483646 h 234"/>
                <a:gd name="T22" fmla="*/ 2147483646 w 357"/>
                <a:gd name="T23" fmla="*/ 0 h 234"/>
                <a:gd name="T24" fmla="*/ 2147483646 w 357"/>
                <a:gd name="T25" fmla="*/ 2147483646 h 234"/>
                <a:gd name="T26" fmla="*/ 2147483646 w 357"/>
                <a:gd name="T27" fmla="*/ 2147483646 h 234"/>
                <a:gd name="T28" fmla="*/ 2147483646 w 357"/>
                <a:gd name="T29" fmla="*/ 2147483646 h 234"/>
                <a:gd name="T30" fmla="*/ 2147483646 w 357"/>
                <a:gd name="T31" fmla="*/ 2147483646 h 234"/>
                <a:gd name="T32" fmla="*/ 2147483646 w 357"/>
                <a:gd name="T33" fmla="*/ 2147483646 h 234"/>
                <a:gd name="T34" fmla="*/ 2147483646 w 357"/>
                <a:gd name="T35" fmla="*/ 2147483646 h 234"/>
                <a:gd name="T36" fmla="*/ 2147483646 w 357"/>
                <a:gd name="T37" fmla="*/ 2147483646 h 234"/>
                <a:gd name="T38" fmla="*/ 2147483646 w 357"/>
                <a:gd name="T39" fmla="*/ 2147483646 h 234"/>
                <a:gd name="T40" fmla="*/ 2147483646 w 357"/>
                <a:gd name="T41" fmla="*/ 2147483646 h 234"/>
                <a:gd name="T42" fmla="*/ 2147483646 w 357"/>
                <a:gd name="T43" fmla="*/ 2147483646 h 234"/>
                <a:gd name="T44" fmla="*/ 2147483646 w 357"/>
                <a:gd name="T45" fmla="*/ 2147483646 h 234"/>
                <a:gd name="T46" fmla="*/ 2147483646 w 357"/>
                <a:gd name="T47" fmla="*/ 2147483646 h 234"/>
                <a:gd name="T48" fmla="*/ 2147483646 w 357"/>
                <a:gd name="T49" fmla="*/ 2147483646 h 234"/>
                <a:gd name="T50" fmla="*/ 2147483646 w 357"/>
                <a:gd name="T51" fmla="*/ 2147483646 h 234"/>
                <a:gd name="T52" fmla="*/ 2147483646 w 357"/>
                <a:gd name="T53" fmla="*/ 2147483646 h 234"/>
                <a:gd name="T54" fmla="*/ 2147483646 w 357"/>
                <a:gd name="T55" fmla="*/ 2147483646 h 234"/>
                <a:gd name="T56" fmla="*/ 2147483646 w 357"/>
                <a:gd name="T57" fmla="*/ 0 h 234"/>
                <a:gd name="T58" fmla="*/ 2147483646 w 357"/>
                <a:gd name="T59" fmla="*/ 2147483646 h 234"/>
                <a:gd name="T60" fmla="*/ 2147483646 w 357"/>
                <a:gd name="T61" fmla="*/ 2147483646 h 234"/>
                <a:gd name="T62" fmla="*/ 2147483646 w 357"/>
                <a:gd name="T63" fmla="*/ 2147483646 h 234"/>
                <a:gd name="T64" fmla="*/ 2147483646 w 357"/>
                <a:gd name="T65" fmla="*/ 2147483646 h 234"/>
                <a:gd name="T66" fmla="*/ 2147483646 w 357"/>
                <a:gd name="T67" fmla="*/ 214748364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w="9525">
              <a:noFill/>
              <a:round/>
            </a:ln>
          </p:spPr>
          <p:txBody>
            <a:bodyPr/>
            <a:p>
              <a:endParaRPr lang="zh-CN" altLang="en-US" sz="2400">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pSp>
      <p:sp>
        <p:nvSpPr>
          <p:cNvPr id="26659" name="TextBox 37"/>
          <p:cNvSpPr txBox="1">
            <a:spLocks noChangeArrowheads="1"/>
          </p:cNvSpPr>
          <p:nvPr/>
        </p:nvSpPr>
        <p:spPr bwMode="auto">
          <a:xfrm>
            <a:off x="717097" y="2106085"/>
            <a:ext cx="1440180" cy="368300"/>
          </a:xfrm>
          <a:prstGeom prst="rect">
            <a:avLst/>
          </a:prstGeom>
          <a:noFill/>
          <a:ln w="9525">
            <a:noFill/>
            <a:miter lim="800000"/>
          </a:ln>
        </p:spPr>
        <p:txBody>
          <a:bodyPr wrap="none">
            <a:spAutoFit/>
          </a:bodyPr>
          <a:p>
            <a:pPr algn="l"/>
            <a:r>
              <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1. 自由畅谈</a:t>
            </a:r>
            <a:endPar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0" name="矩形 1"/>
          <p:cNvSpPr>
            <a:spLocks noChangeArrowheads="1"/>
          </p:cNvSpPr>
          <p:nvPr/>
        </p:nvSpPr>
        <p:spPr bwMode="auto">
          <a:xfrm>
            <a:off x="717093" y="2470154"/>
            <a:ext cx="3269243" cy="1168400"/>
          </a:xfrm>
          <a:prstGeom prst="rect">
            <a:avLst/>
          </a:prstGeom>
          <a:noFill/>
          <a:ln w="9525">
            <a:noFill/>
            <a:miter lim="800000"/>
          </a:ln>
        </p:spPr>
        <p:txBody>
          <a:bodyPr>
            <a:spAutoFit/>
          </a:bodyPr>
          <a:p>
            <a:pPr algn="just" eaLnBrk="1" hangingPunct="1">
              <a:buFont typeface="Arial" panose="020B0604020202020204" pitchFamily="34" charset="0"/>
              <a:buNone/>
            </a:pPr>
            <a:r>
              <a:rPr lang="zh-CN" altLang="en-US"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参加者不应该受任何条条框框限制，放松思想，让思维自由驰骋，从不同角度、不同层次、不同方位，大胆地展开想象，尽可能地标新立异，与众不同，提出独创性的想法。</a:t>
            </a:r>
            <a:endParaRPr lang="zh-CN" altLang="en-US" sz="1400" dirty="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1" name="TextBox 39"/>
          <p:cNvSpPr txBox="1">
            <a:spLocks noChangeArrowheads="1"/>
          </p:cNvSpPr>
          <p:nvPr/>
        </p:nvSpPr>
        <p:spPr bwMode="auto">
          <a:xfrm>
            <a:off x="717097" y="3966635"/>
            <a:ext cx="1440180" cy="368300"/>
          </a:xfrm>
          <a:prstGeom prst="rect">
            <a:avLst/>
          </a:prstGeom>
          <a:noFill/>
          <a:ln w="9525">
            <a:noFill/>
            <a:miter lim="800000"/>
          </a:ln>
        </p:spPr>
        <p:txBody>
          <a:bodyPr wrap="none">
            <a:spAutoFit/>
          </a:bodyPr>
          <a:p>
            <a:pPr algn="l"/>
            <a:r>
              <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4. 追求数量</a:t>
            </a:r>
            <a:endPar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2" name="矩形 1"/>
          <p:cNvSpPr>
            <a:spLocks noChangeArrowheads="1"/>
          </p:cNvSpPr>
          <p:nvPr/>
        </p:nvSpPr>
        <p:spPr bwMode="auto">
          <a:xfrm>
            <a:off x="717093" y="4330702"/>
            <a:ext cx="3269243" cy="1814830"/>
          </a:xfrm>
          <a:prstGeom prst="rect">
            <a:avLst/>
          </a:prstGeom>
          <a:noFill/>
          <a:ln w="9525">
            <a:noFill/>
            <a:miter lim="800000"/>
          </a:ln>
        </p:spPr>
        <p:txBody>
          <a:bodyPr>
            <a:spAutoFit/>
          </a:bodyPr>
          <a:p>
            <a:pPr algn="just" eaLnBrk="1" hangingPunct="1">
              <a:buFont typeface="Arial" panose="020B0604020202020204" pitchFamily="34" charset="0"/>
              <a:buNone/>
            </a:pPr>
            <a:r>
              <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头脑风暴会议的目标是获得尽可能多的设想，追求数量是它的首要任务。参加会议的每个人都要抓紧时间多思考，多提设想。至于设想的质量问题，自可留到会后的设想处理阶段去解决。在某种意义上，设想的质量和数量密切相关，产生的设想越多，其中的创造性设想可能就越多。</a:t>
            </a:r>
            <a:endPar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3" name="TextBox 41"/>
          <p:cNvSpPr txBox="1">
            <a:spLocks noChangeArrowheads="1"/>
          </p:cNvSpPr>
          <p:nvPr/>
        </p:nvSpPr>
        <p:spPr bwMode="auto">
          <a:xfrm>
            <a:off x="8201435" y="2106085"/>
            <a:ext cx="1440180" cy="368300"/>
          </a:xfrm>
          <a:prstGeom prst="rect">
            <a:avLst/>
          </a:prstGeom>
          <a:noFill/>
          <a:ln w="9525">
            <a:noFill/>
            <a:miter lim="800000"/>
          </a:ln>
        </p:spPr>
        <p:txBody>
          <a:bodyPr wrap="none">
            <a:spAutoFit/>
          </a:bodyPr>
          <a:p>
            <a:pPr algn="l"/>
            <a:r>
              <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2. 延迟评判</a:t>
            </a:r>
            <a:endPar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4" name="矩形 1"/>
          <p:cNvSpPr>
            <a:spLocks noChangeArrowheads="1"/>
          </p:cNvSpPr>
          <p:nvPr/>
        </p:nvSpPr>
        <p:spPr bwMode="auto">
          <a:xfrm>
            <a:off x="8201660" y="2470150"/>
            <a:ext cx="3424555" cy="1168400"/>
          </a:xfrm>
          <a:prstGeom prst="rect">
            <a:avLst/>
          </a:prstGeom>
          <a:noFill/>
          <a:ln w="9525">
            <a:noFill/>
            <a:miter lim="800000"/>
          </a:ln>
        </p:spPr>
        <p:txBody>
          <a:bodyPr wrap="square">
            <a:spAutoFit/>
          </a:bodyPr>
          <a:p>
            <a:pPr algn="just" eaLnBrk="1" hangingPunct="1">
              <a:buFont typeface="Arial" panose="020B0604020202020204" pitchFamily="34" charset="0"/>
              <a:buNone/>
            </a:pPr>
            <a:r>
              <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头脑风暴必须坚持当场不对任何设想做出评价的原则，既不能肯定某个设想，又不否定某个设想，也不对某个设想发表评论性的意见，一切评价和判断都要延迟到会议结束以后才能进行。</a:t>
            </a:r>
            <a:endPar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5" name="TextBox 47"/>
          <p:cNvSpPr txBox="1">
            <a:spLocks noChangeArrowheads="1"/>
          </p:cNvSpPr>
          <p:nvPr/>
        </p:nvSpPr>
        <p:spPr bwMode="auto">
          <a:xfrm>
            <a:off x="8201435" y="4150785"/>
            <a:ext cx="1440180" cy="368300"/>
          </a:xfrm>
          <a:prstGeom prst="rect">
            <a:avLst/>
          </a:prstGeom>
          <a:noFill/>
          <a:ln w="9525">
            <a:noFill/>
            <a:miter lim="800000"/>
          </a:ln>
        </p:spPr>
        <p:txBody>
          <a:bodyPr wrap="none">
            <a:spAutoFit/>
          </a:bodyPr>
          <a:p>
            <a:pPr algn="l"/>
            <a:r>
              <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3. 禁止批评</a:t>
            </a:r>
            <a:endParaRPr lang="zh-CN" altLang="en-US" dirty="0">
              <a:solidFill>
                <a:schemeClr val="tx1">
                  <a:lumMod val="75000"/>
                  <a:lumOff val="25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26666" name="矩形 1"/>
          <p:cNvSpPr>
            <a:spLocks noChangeArrowheads="1"/>
          </p:cNvSpPr>
          <p:nvPr/>
        </p:nvSpPr>
        <p:spPr bwMode="auto">
          <a:xfrm>
            <a:off x="8201660" y="4514850"/>
            <a:ext cx="3424555" cy="1383665"/>
          </a:xfrm>
          <a:prstGeom prst="rect">
            <a:avLst/>
          </a:prstGeom>
          <a:noFill/>
          <a:ln w="9525">
            <a:noFill/>
            <a:miter lim="800000"/>
          </a:ln>
        </p:spPr>
        <p:txBody>
          <a:bodyPr wrap="square">
            <a:spAutoFit/>
          </a:bodyPr>
          <a:p>
            <a:pPr algn="just" eaLnBrk="1" hangingPunct="1">
              <a:buFont typeface="Arial" panose="020B0604020202020204" pitchFamily="34" charset="0"/>
              <a:buNone/>
            </a:pPr>
            <a:r>
              <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绝对禁止批评是头脑风暴法应该遵循的一个重要原则。参加头脑风暴会议的每个人都不得对别人的设想提出批评意见，因为批评无疑会对创造性思维产生抑制作用。即使自己认为是幼稚的、错误的，甚至是荒诞离奇的设想，也不得予以驳斥。</a:t>
            </a:r>
            <a:endParaRPr lang="zh-CN" altLang="en-US" sz="1400">
              <a:solidFill>
                <a:schemeClr val="tx1">
                  <a:lumMod val="50000"/>
                  <a:lumOff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sp>
        <p:nvSpPr>
          <p:cNvPr id="4" name="文本框 17"/>
          <p:cNvSpPr txBox="1"/>
          <p:nvPr/>
        </p:nvSpPr>
        <p:spPr>
          <a:xfrm>
            <a:off x="1088390" y="381635"/>
            <a:ext cx="9022715" cy="64516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头脑风暴法成功的关键是探讨方式，即群体能进行充分、非评价性和无偏见的交流，具体可归纳为以下几点。</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ppt_x"/>
                                          </p:val>
                                        </p:tav>
                                        <p:tav tm="100000">
                                          <p:val>
                                            <p:strVal val="#ppt_x"/>
                                          </p:val>
                                        </p:tav>
                                      </p:tavLst>
                                    </p:anim>
                                    <p:anim calcmode="lin" valueType="num">
                                      <p:cBhvr additive="base">
                                        <p:cTn id="12" dur="500" fill="hold"/>
                                        <p:tgtEl>
                                          <p:spTgt spid="55"/>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1+#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par>
                                <p:cTn id="21" presetID="6" presetClass="entr" presetSubtype="32" fill="hold" grpId="0" nodeType="withEffect">
                                  <p:stCondLst>
                                    <p:cond delay="0"/>
                                  </p:stCondLst>
                                  <p:childTnLst>
                                    <p:set>
                                      <p:cBhvr>
                                        <p:cTn id="22" dur="1" fill="hold">
                                          <p:stCondLst>
                                            <p:cond delay="0"/>
                                          </p:stCondLst>
                                        </p:cTn>
                                        <p:tgtEl>
                                          <p:spTgt spid="26626"/>
                                        </p:tgtEl>
                                        <p:attrNameLst>
                                          <p:attrName>style.visibility</p:attrName>
                                        </p:attrNameLst>
                                      </p:cBhvr>
                                      <p:to>
                                        <p:strVal val="visible"/>
                                      </p:to>
                                    </p:set>
                                    <p:animEffect transition="in" filter="circle(out)">
                                      <p:cBhvr>
                                        <p:cTn id="23" dur="500"/>
                                        <p:tgtEl>
                                          <p:spTgt spid="26626"/>
                                        </p:tgtEl>
                                      </p:cBhvr>
                                    </p:animEffect>
                                  </p:childTnLst>
                                </p:cTn>
                              </p:par>
                            </p:childTnLst>
                          </p:cTn>
                        </p:par>
                        <p:par>
                          <p:cTn id="24" fill="hold">
                            <p:stCondLst>
                              <p:cond delay="500"/>
                            </p:stCondLst>
                            <p:childTnLst>
                              <p:par>
                                <p:cTn id="25" presetID="2" presetClass="entr" presetSubtype="8" fill="hold" grpId="0" nodeType="afterEffect">
                                  <p:stCondLst>
                                    <p:cond delay="0"/>
                                  </p:stCondLst>
                                  <p:childTnLst>
                                    <p:set>
                                      <p:cBhvr>
                                        <p:cTn id="26" dur="1" fill="hold">
                                          <p:stCondLst>
                                            <p:cond delay="0"/>
                                          </p:stCondLst>
                                        </p:cTn>
                                        <p:tgtEl>
                                          <p:spTgt spid="26659"/>
                                        </p:tgtEl>
                                        <p:attrNameLst>
                                          <p:attrName>style.visibility</p:attrName>
                                        </p:attrNameLst>
                                      </p:cBhvr>
                                      <p:to>
                                        <p:strVal val="visible"/>
                                      </p:to>
                                    </p:set>
                                    <p:anim calcmode="lin" valueType="num">
                                      <p:cBhvr additive="base">
                                        <p:cTn id="27" dur="500" fill="hold"/>
                                        <p:tgtEl>
                                          <p:spTgt spid="26659"/>
                                        </p:tgtEl>
                                        <p:attrNameLst>
                                          <p:attrName>ppt_x</p:attrName>
                                        </p:attrNameLst>
                                      </p:cBhvr>
                                      <p:tavLst>
                                        <p:tav tm="0">
                                          <p:val>
                                            <p:strVal val="0-#ppt_w/2"/>
                                          </p:val>
                                        </p:tav>
                                        <p:tav tm="100000">
                                          <p:val>
                                            <p:strVal val="#ppt_x"/>
                                          </p:val>
                                        </p:tav>
                                      </p:tavLst>
                                    </p:anim>
                                    <p:anim calcmode="lin" valueType="num">
                                      <p:cBhvr additive="base">
                                        <p:cTn id="28" dur="500" fill="hold"/>
                                        <p:tgtEl>
                                          <p:spTgt spid="2665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26660"/>
                                        </p:tgtEl>
                                        <p:attrNameLst>
                                          <p:attrName>style.visibility</p:attrName>
                                        </p:attrNameLst>
                                      </p:cBhvr>
                                      <p:to>
                                        <p:strVal val="visible"/>
                                      </p:to>
                                    </p:set>
                                    <p:anim calcmode="lin" valueType="num">
                                      <p:cBhvr additive="base">
                                        <p:cTn id="31" dur="300" fill="hold"/>
                                        <p:tgtEl>
                                          <p:spTgt spid="26660"/>
                                        </p:tgtEl>
                                        <p:attrNameLst>
                                          <p:attrName>ppt_x</p:attrName>
                                        </p:attrNameLst>
                                      </p:cBhvr>
                                      <p:tavLst>
                                        <p:tav tm="0">
                                          <p:val>
                                            <p:strVal val="1+#ppt_w/2"/>
                                          </p:val>
                                        </p:tav>
                                        <p:tav tm="100000">
                                          <p:val>
                                            <p:strVal val="#ppt_x"/>
                                          </p:val>
                                        </p:tav>
                                      </p:tavLst>
                                    </p:anim>
                                    <p:anim calcmode="lin" valueType="num">
                                      <p:cBhvr additive="base">
                                        <p:cTn id="32" dur="300" fill="hold"/>
                                        <p:tgtEl>
                                          <p:spTgt spid="2666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26661"/>
                                        </p:tgtEl>
                                        <p:attrNameLst>
                                          <p:attrName>style.visibility</p:attrName>
                                        </p:attrNameLst>
                                      </p:cBhvr>
                                      <p:to>
                                        <p:strVal val="visible"/>
                                      </p:to>
                                    </p:set>
                                    <p:anim calcmode="lin" valueType="num">
                                      <p:cBhvr additive="base">
                                        <p:cTn id="36" dur="500" fill="hold"/>
                                        <p:tgtEl>
                                          <p:spTgt spid="26661"/>
                                        </p:tgtEl>
                                        <p:attrNameLst>
                                          <p:attrName>ppt_x</p:attrName>
                                        </p:attrNameLst>
                                      </p:cBhvr>
                                      <p:tavLst>
                                        <p:tav tm="0">
                                          <p:val>
                                            <p:strVal val="0-#ppt_w/2"/>
                                          </p:val>
                                        </p:tav>
                                        <p:tav tm="100000">
                                          <p:val>
                                            <p:strVal val="#ppt_x"/>
                                          </p:val>
                                        </p:tav>
                                      </p:tavLst>
                                    </p:anim>
                                    <p:anim calcmode="lin" valueType="num">
                                      <p:cBhvr additive="base">
                                        <p:cTn id="37" dur="500" fill="hold"/>
                                        <p:tgtEl>
                                          <p:spTgt spid="2666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00"/>
                                  </p:stCondLst>
                                  <p:childTnLst>
                                    <p:set>
                                      <p:cBhvr>
                                        <p:cTn id="39" dur="1" fill="hold">
                                          <p:stCondLst>
                                            <p:cond delay="0"/>
                                          </p:stCondLst>
                                        </p:cTn>
                                        <p:tgtEl>
                                          <p:spTgt spid="26662"/>
                                        </p:tgtEl>
                                        <p:attrNameLst>
                                          <p:attrName>style.visibility</p:attrName>
                                        </p:attrNameLst>
                                      </p:cBhvr>
                                      <p:to>
                                        <p:strVal val="visible"/>
                                      </p:to>
                                    </p:set>
                                    <p:anim calcmode="lin" valueType="num">
                                      <p:cBhvr additive="base">
                                        <p:cTn id="40" dur="300" fill="hold"/>
                                        <p:tgtEl>
                                          <p:spTgt spid="26662"/>
                                        </p:tgtEl>
                                        <p:attrNameLst>
                                          <p:attrName>ppt_x</p:attrName>
                                        </p:attrNameLst>
                                      </p:cBhvr>
                                      <p:tavLst>
                                        <p:tav tm="0">
                                          <p:val>
                                            <p:strVal val="1+#ppt_w/2"/>
                                          </p:val>
                                        </p:tav>
                                        <p:tav tm="100000">
                                          <p:val>
                                            <p:strVal val="#ppt_x"/>
                                          </p:val>
                                        </p:tav>
                                      </p:tavLst>
                                    </p:anim>
                                    <p:anim calcmode="lin" valueType="num">
                                      <p:cBhvr additive="base">
                                        <p:cTn id="41" dur="300" fill="hold"/>
                                        <p:tgtEl>
                                          <p:spTgt spid="26662"/>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26663"/>
                                        </p:tgtEl>
                                        <p:attrNameLst>
                                          <p:attrName>style.visibility</p:attrName>
                                        </p:attrNameLst>
                                      </p:cBhvr>
                                      <p:to>
                                        <p:strVal val="visible"/>
                                      </p:to>
                                    </p:set>
                                    <p:anim calcmode="lin" valueType="num">
                                      <p:cBhvr additive="base">
                                        <p:cTn id="45" dur="500" fill="hold"/>
                                        <p:tgtEl>
                                          <p:spTgt spid="26663"/>
                                        </p:tgtEl>
                                        <p:attrNameLst>
                                          <p:attrName>ppt_x</p:attrName>
                                        </p:attrNameLst>
                                      </p:cBhvr>
                                      <p:tavLst>
                                        <p:tav tm="0">
                                          <p:val>
                                            <p:strVal val="0-#ppt_w/2"/>
                                          </p:val>
                                        </p:tav>
                                        <p:tav tm="100000">
                                          <p:val>
                                            <p:strVal val="#ppt_x"/>
                                          </p:val>
                                        </p:tav>
                                      </p:tavLst>
                                    </p:anim>
                                    <p:anim calcmode="lin" valueType="num">
                                      <p:cBhvr additive="base">
                                        <p:cTn id="46" dur="500" fill="hold"/>
                                        <p:tgtEl>
                                          <p:spTgt spid="2666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6664"/>
                                        </p:tgtEl>
                                        <p:attrNameLst>
                                          <p:attrName>style.visibility</p:attrName>
                                        </p:attrNameLst>
                                      </p:cBhvr>
                                      <p:to>
                                        <p:strVal val="visible"/>
                                      </p:to>
                                    </p:set>
                                    <p:anim calcmode="lin" valueType="num">
                                      <p:cBhvr additive="base">
                                        <p:cTn id="49" dur="300" fill="hold"/>
                                        <p:tgtEl>
                                          <p:spTgt spid="26664"/>
                                        </p:tgtEl>
                                        <p:attrNameLst>
                                          <p:attrName>ppt_x</p:attrName>
                                        </p:attrNameLst>
                                      </p:cBhvr>
                                      <p:tavLst>
                                        <p:tav tm="0">
                                          <p:val>
                                            <p:strVal val="1+#ppt_w/2"/>
                                          </p:val>
                                        </p:tav>
                                        <p:tav tm="100000">
                                          <p:val>
                                            <p:strVal val="#ppt_x"/>
                                          </p:val>
                                        </p:tav>
                                      </p:tavLst>
                                    </p:anim>
                                    <p:anim calcmode="lin" valueType="num">
                                      <p:cBhvr additive="base">
                                        <p:cTn id="50" dur="300" fill="hold"/>
                                        <p:tgtEl>
                                          <p:spTgt spid="26664"/>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2" presetClass="entr" presetSubtype="8" fill="hold" grpId="0" nodeType="afterEffect">
                                  <p:stCondLst>
                                    <p:cond delay="0"/>
                                  </p:stCondLst>
                                  <p:childTnLst>
                                    <p:set>
                                      <p:cBhvr>
                                        <p:cTn id="53" dur="1" fill="hold">
                                          <p:stCondLst>
                                            <p:cond delay="0"/>
                                          </p:stCondLst>
                                        </p:cTn>
                                        <p:tgtEl>
                                          <p:spTgt spid="26665"/>
                                        </p:tgtEl>
                                        <p:attrNameLst>
                                          <p:attrName>style.visibility</p:attrName>
                                        </p:attrNameLst>
                                      </p:cBhvr>
                                      <p:to>
                                        <p:strVal val="visible"/>
                                      </p:to>
                                    </p:set>
                                    <p:anim calcmode="lin" valueType="num">
                                      <p:cBhvr additive="base">
                                        <p:cTn id="54" dur="500" fill="hold"/>
                                        <p:tgtEl>
                                          <p:spTgt spid="26665"/>
                                        </p:tgtEl>
                                        <p:attrNameLst>
                                          <p:attrName>ppt_x</p:attrName>
                                        </p:attrNameLst>
                                      </p:cBhvr>
                                      <p:tavLst>
                                        <p:tav tm="0">
                                          <p:val>
                                            <p:strVal val="0-#ppt_w/2"/>
                                          </p:val>
                                        </p:tav>
                                        <p:tav tm="100000">
                                          <p:val>
                                            <p:strVal val="#ppt_x"/>
                                          </p:val>
                                        </p:tav>
                                      </p:tavLst>
                                    </p:anim>
                                    <p:anim calcmode="lin" valueType="num">
                                      <p:cBhvr additive="base">
                                        <p:cTn id="55" dur="500" fill="hold"/>
                                        <p:tgtEl>
                                          <p:spTgt spid="2666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200"/>
                                  </p:stCondLst>
                                  <p:childTnLst>
                                    <p:set>
                                      <p:cBhvr>
                                        <p:cTn id="57" dur="1" fill="hold">
                                          <p:stCondLst>
                                            <p:cond delay="0"/>
                                          </p:stCondLst>
                                        </p:cTn>
                                        <p:tgtEl>
                                          <p:spTgt spid="26666"/>
                                        </p:tgtEl>
                                        <p:attrNameLst>
                                          <p:attrName>style.visibility</p:attrName>
                                        </p:attrNameLst>
                                      </p:cBhvr>
                                      <p:to>
                                        <p:strVal val="visible"/>
                                      </p:to>
                                    </p:set>
                                    <p:anim calcmode="lin" valueType="num">
                                      <p:cBhvr additive="base">
                                        <p:cTn id="58" dur="300" fill="hold"/>
                                        <p:tgtEl>
                                          <p:spTgt spid="26666"/>
                                        </p:tgtEl>
                                        <p:attrNameLst>
                                          <p:attrName>ppt_x</p:attrName>
                                        </p:attrNameLst>
                                      </p:cBhvr>
                                      <p:tavLst>
                                        <p:tav tm="0">
                                          <p:val>
                                            <p:strVal val="1+#ppt_w/2"/>
                                          </p:val>
                                        </p:tav>
                                        <p:tav tm="100000">
                                          <p:val>
                                            <p:strVal val="#ppt_x"/>
                                          </p:val>
                                        </p:tav>
                                      </p:tavLst>
                                    </p:anim>
                                    <p:anim calcmode="lin" valueType="num">
                                      <p:cBhvr additive="base">
                                        <p:cTn id="59"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animBg="1"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P spid="2666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头脑风暴法的操作程序</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1088390" y="1336675"/>
            <a:ext cx="9262110" cy="347345"/>
          </a:xfrm>
          <a:prstGeom prst="rect">
            <a:avLst/>
          </a:prstGeom>
        </p:spPr>
        <p:txBody>
          <a:bodyPr wrap="square">
            <a:spAutoFit/>
          </a:bodyPr>
          <a:lstStyle/>
          <a:p>
            <a:pPr lvl="0" algn="just">
              <a:lnSpc>
                <a:spcPts val="2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 准备阶段</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88390" y="1945640"/>
            <a:ext cx="10048240" cy="4250690"/>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头脑风暴法的主持工作最好由对决策问题的背景比较了解并熟悉头脑风暴法的处理程序和处理方法的人担任。头脑风暴主持者的发言应能激起参加者的思维“灵感”，促使参加者感到急需回答会议提出的问题。主持人应事先对所议问题进行一定的研究，弄清问题的实质，找到问题的关键，设定解决问题所要达到的目标。同时选定与会人员，一般以5～10 人为宜，不宜太多。然后将会议的时间、地点、所要解决的问题、可供参考的资料和设想、需要达到的目标等事宜一并提前通知与会人员，让大家做好充分的准备。</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通常，可按照如下原则选取与会人员。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（1）如果参加者相互认识，要从同一职位（职称或级别）人员中选取。领导人员不应参加，否则可能会对参加者造成某种压力。</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（2）如果参加者互不认识，可从不同职位（职称或级别）人员中选取。这时不应宣布参加者的职位，即应同等对待所有参加者，而不必考虑其职位高低。</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（3）参加者的专业应力求与所论及的决策问题相一致，这并不是专家组成员的必要条件。但是，专家中最好包括一些学识渊博、对所论及问题有较深理解的其他领域的专家。</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（4）头脑风暴法的所有参加者都应具备较高的联想思维能力。</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头脑风暴法的操作程序</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1088390" y="1336675"/>
            <a:ext cx="9262110" cy="347345"/>
          </a:xfrm>
          <a:prstGeom prst="rect">
            <a:avLst/>
          </a:prstGeom>
        </p:spPr>
        <p:txBody>
          <a:bodyPr wrap="square">
            <a:spAutoFit/>
          </a:bodyPr>
          <a:lstStyle/>
          <a:p>
            <a:pPr lvl="0" algn="just">
              <a:lnSpc>
                <a:spcPts val="2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 热身阶段</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88390" y="1945640"/>
            <a:ext cx="10048240" cy="2331085"/>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热身阶段的目的是创造一种自由、宽松、祥和的氛围，使大家得以放松，进入一种无拘无束的状态。主持人宣布开会后，先说明会议的规则，然后随便谈点有趣的话题或问题，让大家的思维处于轻松和活跃的状态，这个时间需5～10 分钟。如果所提问题与会议主题有着某种联系，人们便会轻松自如地导入会议议题，效果自然更好。</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一旦参加者被鼓励起来以后，新的设想就会源源不断地涌现出来。这时，主持者只需根据“头脑风暴”的原则进行适当引导即可。应当指出，发言量越大，意见越多种多样，所论问题越广越深，出现有价值设想的概率就越大。</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Rectangle 29"/>
          <p:cNvSpPr/>
          <p:nvPr/>
        </p:nvSpPr>
        <p:spPr>
          <a:xfrm>
            <a:off x="1088390" y="4571365"/>
            <a:ext cx="9262110" cy="347345"/>
          </a:xfrm>
          <a:prstGeom prst="rect">
            <a:avLst/>
          </a:prstGeom>
        </p:spPr>
        <p:txBody>
          <a:bodyPr wrap="square">
            <a:spAutoFit/>
          </a:bodyPr>
          <a:p>
            <a:pPr lvl="0" algn="just">
              <a:lnSpc>
                <a:spcPts val="2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3. 明确问题阶段</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Rectangle 29"/>
          <p:cNvSpPr/>
          <p:nvPr/>
        </p:nvSpPr>
        <p:spPr>
          <a:xfrm>
            <a:off x="1088390" y="5180330"/>
            <a:ext cx="10048240" cy="730885"/>
          </a:xfrm>
          <a:prstGeom prst="rect">
            <a:avLst/>
          </a:prstGeom>
        </p:spPr>
        <p:txBody>
          <a:bodyPr wrap="square">
            <a:spAutoFit/>
          </a:bodyPr>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接下来，主持人简明扼要地介绍有待解决的问题。介绍时不可过分详细，否则，过多的信息会限制人的思维，干扰思维创新的想象力。</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头脑风暴法的操作程序</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1088390" y="1336675"/>
            <a:ext cx="9262110" cy="347345"/>
          </a:xfrm>
          <a:prstGeom prst="rect">
            <a:avLst/>
          </a:prstGeom>
        </p:spPr>
        <p:txBody>
          <a:bodyPr wrap="square">
            <a:spAutoFit/>
          </a:bodyPr>
          <a:lstStyle/>
          <a:p>
            <a:pPr lvl="0" algn="just">
              <a:lnSpc>
                <a:spcPts val="2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4. 重新表述问题阶段</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88390" y="1945640"/>
            <a:ext cx="10048240" cy="1050925"/>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经过一段讨论后，大家对问题已经有了较深程度的理解。这时，为了使大家对问题的表述能够具有新角度、新思维，主持人或书记员要记录大家的发言，并对发言记录进行整理。通过记录的整理和归纳，找出富有创意的见解，以及具有启发性的表述，供下一步畅谈时参考。</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Rectangle 29"/>
          <p:cNvSpPr/>
          <p:nvPr/>
        </p:nvSpPr>
        <p:spPr>
          <a:xfrm>
            <a:off x="1088390" y="3656965"/>
            <a:ext cx="9262110" cy="347345"/>
          </a:xfrm>
          <a:prstGeom prst="rect">
            <a:avLst/>
          </a:prstGeom>
        </p:spPr>
        <p:txBody>
          <a:bodyPr wrap="square">
            <a:spAutoFit/>
          </a:bodyPr>
          <a:p>
            <a:pPr lvl="0" algn="just">
              <a:lnSpc>
                <a:spcPts val="2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5. 畅谈阶段</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Rectangle 29"/>
          <p:cNvSpPr/>
          <p:nvPr/>
        </p:nvSpPr>
        <p:spPr>
          <a:xfrm>
            <a:off x="1088390" y="4265930"/>
            <a:ext cx="10048240" cy="1370965"/>
          </a:xfrm>
          <a:prstGeom prst="rect">
            <a:avLst/>
          </a:prstGeom>
        </p:spPr>
        <p:txBody>
          <a:bodyPr wrap="square">
            <a:spAutoFit/>
          </a:bodyPr>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畅谈是头脑风暴法的创意阶段。为了使大家能够畅所欲言，需要制定的规则是：第一，不要私下交谈，以免分散注意力；第二，不能妨碍他人发言，不去评论他人发言，每人只谈自己的想法；第三，发表见解时要简单明了，一次发言只谈一种见解。主持人首先要向大家宣布这些规则，随后导引大家自由发言，自由想象，自由发挥，使彼此相互启发，相互补充，真正做到知无不言，言无不尽，畅所欲言，然后将会议发言记录进行整理。</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头脑风暴法的操作程序</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1088390" y="1336675"/>
            <a:ext cx="9262110" cy="347345"/>
          </a:xfrm>
          <a:prstGeom prst="rect">
            <a:avLst/>
          </a:prstGeom>
        </p:spPr>
        <p:txBody>
          <a:bodyPr wrap="square">
            <a:spAutoFit/>
          </a:bodyPr>
          <a:lstStyle/>
          <a:p>
            <a:pPr lvl="0" algn="just">
              <a:lnSpc>
                <a:spcPts val="2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6. 筛选阶段</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88390" y="1945640"/>
            <a:ext cx="10048240" cy="1050925"/>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会议结束后的一二天内，主持人应向与会者了解大家会后的新想法和新思路，以此补充会议记录。然后将大家的想法整理成若干方案，再根据相关标准进行筛选。经过多次反复比较和优中择优，最后确定1～3 个最佳方案。这些最佳方案往往是多种创意的优势组合，是大家集体智慧的结晶。</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9"/>
          <p:cNvSpPr/>
          <p:nvPr/>
        </p:nvSpPr>
        <p:spPr bwMode="auto">
          <a:xfrm rot="10800000">
            <a:off x="3550508"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9"/>
          <p:cNvSpPr/>
          <p:nvPr/>
        </p:nvSpPr>
        <p:spPr bwMode="auto">
          <a:xfrm>
            <a:off x="9554817" y="4268122"/>
            <a:ext cx="2637181" cy="2589877"/>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 name="矩形 1"/>
          <p:cNvSpPr/>
          <p:nvPr/>
        </p:nvSpPr>
        <p:spPr>
          <a:xfrm>
            <a:off x="0" y="0"/>
            <a:ext cx="35505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4" name="组合 23"/>
          <p:cNvGrpSpPr/>
          <p:nvPr/>
        </p:nvGrpSpPr>
        <p:grpSpPr>
          <a:xfrm>
            <a:off x="10221595" y="1500505"/>
            <a:ext cx="1117600" cy="3860800"/>
            <a:chOff x="16029" y="2451"/>
            <a:chExt cx="1760" cy="6080"/>
          </a:xfrm>
        </p:grpSpPr>
        <p:sp>
          <p:nvSpPr>
            <p:cNvPr id="4" name="圆角矩形 3"/>
            <p:cNvSpPr/>
            <p:nvPr/>
          </p:nvSpPr>
          <p:spPr>
            <a:xfrm>
              <a:off x="16029" y="2451"/>
              <a:ext cx="1760" cy="6080"/>
            </a:xfrm>
            <a:prstGeom prst="roundRect">
              <a:avLst/>
            </a:prstGeom>
            <a:solidFill>
              <a:schemeClr val="bg1"/>
            </a:solidFill>
            <a:ln>
              <a:noFill/>
            </a:ln>
            <a:effectLst>
              <a:outerShdw blurRad="368300" dist="38100" dir="8100000" sx="108000" sy="108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p:cNvSpPr txBox="1"/>
            <p:nvPr/>
          </p:nvSpPr>
          <p:spPr>
            <a:xfrm>
              <a:off x="16279" y="2718"/>
              <a:ext cx="1260" cy="5545"/>
            </a:xfrm>
            <a:prstGeom prst="rect">
              <a:avLst/>
            </a:prstGeom>
            <a:noFill/>
          </p:spPr>
          <p:txBody>
            <a:bodyPr vert="eaVert" wrap="square" rtlCol="0">
              <a:spAutoFit/>
            </a:bodyPr>
            <a:lstStyle/>
            <a:p>
              <a:pPr algn="ctr"/>
              <a:r>
                <a:rPr lang="en-US" altLang="zh-CN"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CONTENTS</a:t>
              </a:r>
              <a:endParaRPr lang="zh-CN" altLang="en-US"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9" name="组合 38"/>
          <p:cNvGrpSpPr/>
          <p:nvPr/>
        </p:nvGrpSpPr>
        <p:grpSpPr>
          <a:xfrm>
            <a:off x="4587875" y="429260"/>
            <a:ext cx="4540250" cy="881380"/>
            <a:chOff x="7225" y="676"/>
            <a:chExt cx="7150" cy="1388"/>
          </a:xfrm>
        </p:grpSpPr>
        <p:grpSp>
          <p:nvGrpSpPr>
            <p:cNvPr id="7" name="íślîḑê"/>
            <p:cNvGrpSpPr/>
            <p:nvPr/>
          </p:nvGrpSpPr>
          <p:grpSpPr>
            <a:xfrm rot="0">
              <a:off x="7225" y="676"/>
              <a:ext cx="7150" cy="1223"/>
              <a:chOff x="2034026" y="1655335"/>
              <a:chExt cx="3649631" cy="624349"/>
            </a:xfrm>
          </p:grpSpPr>
          <p:sp>
            <p:nvSpPr>
              <p:cNvPr id="21" name="ïş1îḓê"/>
              <p:cNvSpPr/>
              <p:nvPr/>
            </p:nvSpPr>
            <p:spPr>
              <a:xfrm>
                <a:off x="2034026" y="1655335"/>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01</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ïṣḷîḓe"/>
              <p:cNvSpPr/>
              <p:nvPr/>
            </p:nvSpPr>
            <p:spPr bwMode="auto">
              <a:xfrm>
                <a:off x="2763151" y="1795287"/>
                <a:ext cx="2920506"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创新意识</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1" name="直接连接符 19"/>
            <p:cNvCxnSpPr/>
            <p:nvPr/>
          </p:nvCxnSpPr>
          <p:spPr>
            <a:xfrm>
              <a:off x="8857" y="2064"/>
              <a:ext cx="475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4587875" y="1414780"/>
            <a:ext cx="4640580" cy="881380"/>
            <a:chOff x="7225" y="2228"/>
            <a:chExt cx="7308" cy="1388"/>
          </a:xfrm>
        </p:grpSpPr>
        <p:grpSp>
          <p:nvGrpSpPr>
            <p:cNvPr id="8" name="ïslidé"/>
            <p:cNvGrpSpPr/>
            <p:nvPr/>
          </p:nvGrpSpPr>
          <p:grpSpPr>
            <a:xfrm rot="0">
              <a:off x="7225" y="2228"/>
              <a:ext cx="7309" cy="1223"/>
              <a:chOff x="2034026" y="2490855"/>
              <a:chExt cx="3731024" cy="624349"/>
            </a:xfrm>
          </p:grpSpPr>
          <p:sp>
            <p:nvSpPr>
              <p:cNvPr id="19" name="išḻíḋê"/>
              <p:cNvSpPr/>
              <p:nvPr/>
            </p:nvSpPr>
            <p:spPr>
              <a:xfrm>
                <a:off x="2034026" y="249085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02</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ïSľíḑe"/>
              <p:cNvSpPr/>
              <p:nvPr/>
            </p:nvSpPr>
            <p:spPr bwMode="auto">
              <a:xfrm>
                <a:off x="2763150" y="2630807"/>
                <a:ext cx="3001900"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创造性思维</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2" name="直接连接符 20"/>
            <p:cNvCxnSpPr/>
            <p:nvPr/>
          </p:nvCxnSpPr>
          <p:spPr>
            <a:xfrm>
              <a:off x="8857" y="3616"/>
              <a:ext cx="477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587875" y="2400935"/>
            <a:ext cx="4494530" cy="881380"/>
            <a:chOff x="7225" y="3781"/>
            <a:chExt cx="7078" cy="1388"/>
          </a:xfrm>
        </p:grpSpPr>
        <p:grpSp>
          <p:nvGrpSpPr>
            <p:cNvPr id="9" name="ísļïďe"/>
            <p:cNvGrpSpPr/>
            <p:nvPr/>
          </p:nvGrpSpPr>
          <p:grpSpPr>
            <a:xfrm rot="0">
              <a:off x="7225" y="3781"/>
              <a:ext cx="7078" cy="1223"/>
              <a:chOff x="2034026" y="3326376"/>
              <a:chExt cx="3612919" cy="624349"/>
            </a:xfrm>
          </p:grpSpPr>
          <p:sp>
            <p:nvSpPr>
              <p:cNvPr id="17" name="íšḻídè"/>
              <p:cNvSpPr/>
              <p:nvPr/>
            </p:nvSpPr>
            <p:spPr>
              <a:xfrm>
                <a:off x="2034026" y="3326376"/>
                <a:ext cx="624349" cy="624349"/>
              </a:xfrm>
              <a:prstGeom prst="ellipse">
                <a:avLst/>
              </a:prstGeom>
              <a:solidFill>
                <a:srgbClr val="1D9A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03</a:t>
                </a:r>
                <a:endParaRPr lang="en-US" altLang="zh-CN" sz="240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创新方法</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3" name="直接连接符 21"/>
            <p:cNvCxnSpPr/>
            <p:nvPr/>
          </p:nvCxnSpPr>
          <p:spPr>
            <a:xfrm>
              <a:off x="8857" y="5169"/>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MH_Others_1"/>
          <p:cNvSpPr txBox="1"/>
          <p:nvPr>
            <p:custDataLst>
              <p:tags r:id="rId1"/>
            </p:custDataLst>
          </p:nvPr>
        </p:nvSpPr>
        <p:spPr>
          <a:xfrm>
            <a:off x="700179" y="2982026"/>
            <a:ext cx="2150150" cy="923290"/>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rPr>
              <a:t>目录</a:t>
            </a:r>
            <a:endPar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endParaRPr>
          </a:p>
        </p:txBody>
      </p:sp>
      <p:grpSp>
        <p:nvGrpSpPr>
          <p:cNvPr id="40" name="组合 39"/>
          <p:cNvGrpSpPr/>
          <p:nvPr/>
        </p:nvGrpSpPr>
        <p:grpSpPr>
          <a:xfrm>
            <a:off x="4587875" y="3386455"/>
            <a:ext cx="4469130" cy="881380"/>
            <a:chOff x="7225" y="5333"/>
            <a:chExt cx="7038" cy="1388"/>
          </a:xfrm>
        </p:grpSpPr>
        <p:sp>
          <p:nvSpPr>
            <p:cNvPr id="15" name="ïṡlïḓè"/>
            <p:cNvSpPr/>
            <p:nvPr/>
          </p:nvSpPr>
          <p:spPr>
            <a:xfrm>
              <a:off x="7225" y="5333"/>
              <a:ext cx="1223" cy="122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04</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isļíḋe"/>
            <p:cNvSpPr/>
            <p:nvPr/>
          </p:nvSpPr>
          <p:spPr bwMode="auto">
            <a:xfrm>
              <a:off x="8653" y="5607"/>
              <a:ext cx="5610"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创新能力</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4" name="直接连接符 22"/>
            <p:cNvCxnSpPr/>
            <p:nvPr/>
          </p:nvCxnSpPr>
          <p:spPr>
            <a:xfrm>
              <a:off x="8857" y="6721"/>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587875" y="4361180"/>
            <a:ext cx="4494530" cy="881380"/>
            <a:chOff x="7225" y="6868"/>
            <a:chExt cx="7078" cy="1388"/>
          </a:xfrm>
        </p:grpSpPr>
        <p:grpSp>
          <p:nvGrpSpPr>
            <p:cNvPr id="25" name="ísļïďe"/>
            <p:cNvGrpSpPr/>
            <p:nvPr/>
          </p:nvGrpSpPr>
          <p:grpSpPr>
            <a:xfrm rot="0">
              <a:off x="7225" y="6868"/>
              <a:ext cx="7078" cy="1223"/>
              <a:chOff x="2034026" y="3326376"/>
              <a:chExt cx="3612919" cy="624349"/>
            </a:xfrm>
          </p:grpSpPr>
          <p:sp>
            <p:nvSpPr>
              <p:cNvPr id="28"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05</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创业概述</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3" name="直接连接符 21"/>
            <p:cNvCxnSpPr/>
            <p:nvPr/>
          </p:nvCxnSpPr>
          <p:spPr>
            <a:xfrm>
              <a:off x="8857" y="8256"/>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4587875" y="5346700"/>
            <a:ext cx="5493385" cy="881380"/>
            <a:chOff x="7225" y="8420"/>
            <a:chExt cx="8651" cy="1388"/>
          </a:xfrm>
        </p:grpSpPr>
        <p:grpSp>
          <p:nvGrpSpPr>
            <p:cNvPr id="30" name="ïs1ïďe"/>
            <p:cNvGrpSpPr/>
            <p:nvPr/>
          </p:nvGrpSpPr>
          <p:grpSpPr>
            <a:xfrm rot="0">
              <a:off x="7225" y="8420"/>
              <a:ext cx="8651" cy="1223"/>
              <a:chOff x="2034026" y="4161896"/>
              <a:chExt cx="4416353" cy="624349"/>
            </a:xfrm>
          </p:grpSpPr>
          <p:sp>
            <p:nvSpPr>
              <p:cNvPr id="31" name="ïṡlïḓè"/>
              <p:cNvSpPr/>
              <p:nvPr/>
            </p:nvSpPr>
            <p:spPr>
              <a:xfrm>
                <a:off x="2034026" y="4161896"/>
                <a:ext cx="624349" cy="624349"/>
              </a:xfrm>
              <a:prstGeom prst="ellipse">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06</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2" name="isļíḋe"/>
              <p:cNvSpPr/>
              <p:nvPr/>
            </p:nvSpPr>
            <p:spPr bwMode="auto">
              <a:xfrm>
                <a:off x="2763023" y="4301775"/>
                <a:ext cx="3687356" cy="34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创业团队与创业文化</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4" name="直接连接符 22"/>
            <p:cNvCxnSpPr/>
            <p:nvPr/>
          </p:nvCxnSpPr>
          <p:spPr>
            <a:xfrm>
              <a:off x="8857" y="9808"/>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14:presetBounceEnd="80000">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14:bounceEnd="80000">
                                          <p:cBhvr additive="base">
                                            <p:cTn id="17" dur="50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头脑风暴法中的主持人技巧</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88390" y="972185"/>
            <a:ext cx="10048240" cy="5530850"/>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（1）主持人应懂得各种创造思维和技法，会前要向与会者重申会议应严守的原则和纪律，善于激发成员思考，使场面轻松活跃而又不失脑力激荡。</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（2）可轮流发言，每轮每人简明扼要地说清楚一个创意设想，避免形成辩论会和发言不均。</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（3）要以赏识激励的词句语气和微笑点头的行为语言，鼓励与会者多出设想，如说：“对，就是这样”“太棒了”“好主意！这一点对开阔思路很有好处”等。</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（4）禁止使用“这点别人已说过了”“实际情况会怎样呢”“请解释一下你的意思”“就这一点有用”“我不赞赏那种观点”等。</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（5）经常强调设想的数量，比如平均3 分钟内要发表10 个设想。</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（6）遇到人人皆才穷计短出现暂时停滞时，可采取一些措施，如休息几分钟，再进行几轮脑力激荡。或发给每人一张与问题无关的图画，要求讲出从图画中所获得的灵感。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7）根据课题和实际情况需要，引导大家掀起一次又一次脑力激荡的“激波”。如课题是某产品的进一步开发，可以从产品改进配方思考作为第一激波，从降低成本思考作为第二激波，从扩大销售思考作为第三激波等。又如，对某一问题解决方案的讨论，引导大家掀起“设想开发”的激波，及时抓住“拐点”，适时引导进入“设想论证”的激波。</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（8）要掌握好时间，会议持续1 小时左右，形成的设想应不少于100 种。但最好的设想往往是在会议要结束时提出的，因此，预定结束的时间到了后，可以根据情况再延长5 分钟，这是人们最容易提出好设想的时候。在1 分钟时间里再没有新主意、新观点出现时，智力激励会议可宣布结束或告一段落。</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4094341" y="1613455"/>
            <a:ext cx="7917815" cy="2357120"/>
            <a:chOff x="3893857" y="2119893"/>
            <a:chExt cx="7917815" cy="2357120"/>
          </a:xfrm>
          <a:solidFill>
            <a:srgbClr val="00B050"/>
          </a:solidFill>
        </p:grpSpPr>
        <p:sp>
          <p:nvSpPr>
            <p:cNvPr id="17" name="等腰三角形 16"/>
            <p:cNvSpPr/>
            <p:nvPr/>
          </p:nvSpPr>
          <p:spPr>
            <a:xfrm rot="16200000">
              <a:off x="3861220" y="3094390"/>
              <a:ext cx="473237" cy="407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4301527" y="2119893"/>
              <a:ext cx="7510145" cy="2357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1755" rIns="71755" rtlCol="0" anchor="ctr"/>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所谓的检核表法是根据需要研究的对象的特点列出有关问题，形成检核表，然后一个一个地来核对讨论，从而发掘出解决问题的大量设想。它引导人们根据检核项目的一条条思路来求解问题，以力求比较周密的思考。</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奥斯本检核表法是针对某种特定要求制定的检核表，主要用于新产品的研制开发。</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6" name="矩形 25"/>
          <p:cNvSpPr/>
          <p:nvPr/>
        </p:nvSpPr>
        <p:spPr>
          <a:xfrm>
            <a:off x="712470" y="4290695"/>
            <a:ext cx="10767060" cy="1753235"/>
          </a:xfrm>
          <a:prstGeom prst="rect">
            <a:avLst/>
          </a:prstGeom>
        </p:spPr>
        <p:txBody>
          <a:bodyPr wrap="square">
            <a:spAutoFit/>
          </a:bodyP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奥斯本检核表法是针对某种特定要求制定的检核表，主要用于新产品的研制开发。奥斯本检核表法是指以该技法的发明者奥斯本命名、引导主体在创造过程中对照9 个方面的问题进行思考，以便启迪思路，开拓思维想象的空间，促进人们产生新设想、新方案的方法，主要面对9 个大问题：</a:t>
            </a:r>
            <a:r>
              <a:rPr lang="zh-CN" altLang="en-US" b="1" u="sng">
                <a:solidFill>
                  <a:schemeClr val="accent6"/>
                </a:solidFill>
              </a:rPr>
              <a:t>有无其他用途、能否借用、能否改变、能否扩大、能否缩小、能否代用、能否重新调整、能否颠倒、能否组合</a:t>
            </a:r>
            <a:r>
              <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a:t>
            </a:r>
            <a:endParaRPr kumimoji="0" lang="zh-CN" altLang="en-US" sz="1800" b="0" i="0" u="none" strike="noStrike" kern="1200" cap="none" spc="0" normalizeH="0" baseline="0" noProof="0" dirty="0">
              <a:ln>
                <a:noFill/>
              </a:ln>
              <a:solidFill>
                <a:srgbClr val="000000">
                  <a:lumMod val="85000"/>
                  <a:lumOff val="1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8"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4" name="图片 3"/>
          <p:cNvPicPr>
            <a:picLocks noChangeAspect="1"/>
          </p:cNvPicPr>
          <p:nvPr/>
        </p:nvPicPr>
        <p:blipFill>
          <a:blip r:embed="rId1"/>
          <a:srcRect l="23871" t="54995" r="49228" b="21329"/>
          <a:stretch>
            <a:fillRect/>
          </a:stretch>
        </p:blipFill>
        <p:spPr>
          <a:xfrm>
            <a:off x="346075" y="1760855"/>
            <a:ext cx="3748405" cy="20618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p:tgtEl>
                                          <p:spTgt spid="16"/>
                                        </p:tgtEl>
                                        <p:attrNameLst>
                                          <p:attrName>ppt_x</p:attrName>
                                        </p:attrNameLst>
                                      </p:cBhvr>
                                      <p:tavLst>
                                        <p:tav tm="0">
                                          <p:val>
                                            <p:strVal val="#ppt_x+#ppt_w*1.125000"/>
                                          </p:val>
                                        </p:tav>
                                        <p:tav tm="100000">
                                          <p:val>
                                            <p:strVal val="#ppt_x"/>
                                          </p:val>
                                        </p:tav>
                                      </p:tavLst>
                                    </p:anim>
                                    <p:animEffect transition="in" filter="wipe(left)">
                                      <p:cBhvr>
                                        <p:cTn id="8" dur="1000"/>
                                        <p:tgtEl>
                                          <p:spTgt spid="16"/>
                                        </p:tgtEl>
                                      </p:cBhvr>
                                    </p:animEffect>
                                  </p:childTnLst>
                                </p:cTn>
                              </p:par>
                            </p:childTnLst>
                          </p:cTn>
                        </p:par>
                        <p:par>
                          <p:cTn id="9" fill="hold">
                            <p:stCondLst>
                              <p:cond delay="1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奥斯本检核表法的优势</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88390" y="1783715"/>
            <a:ext cx="10048240" cy="3290570"/>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是一种具有较强启发创新思维的方法。这是因为它强制人们去思考，有利于突破一些人不愿提问题或不善于提问题的心理障碍。提问，尤其是提出有创见的新问题本身就是一种创新。它又是一种多向发散的思考，使人的思维角度、思维目标更丰富。另外核检思考提供了创新活动最基本的思路，可以使创新者尽快集中精力，朝提示的目标方向去构想、去创造。奥斯本检核表法有利于提高创新的成功率。创新发明最大的敌人是思维的惰性。大部分人思维总是自觉和不自觉沿着长期形成的思维模式来看待事物，对问题不敏感，即使看出了事物的缺陷和毛病，也懒于去进一步思索，不爱动脑筋，不进行积极的思维，因而难以有所创新。因为检核表法的设计特点之一是多向思维，用多条提示引导你去发散思考。如奥斯本创造的检核表法中有九个问题，就好像有九个人从九个角度帮助你思考。你可以把九个思考点都试一试，也可以从中挑选一两条集中精力深思。检核表法使人们突破了不愿提问或不善提问的心理障碍，在进行逐项检核时，强迫人们思维扩展，突破旧的思维框架，开拓创新的思路，有利于提高发现创新的成功率。</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奥斯本检核表法的优势</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88390" y="1783715"/>
            <a:ext cx="10048240" cy="2331085"/>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利用奥斯本检核表法，可以产生大量的原始思路和原始创意，它对人们的发散思维，有很大的启发作用。当然，运用此方法时，还要注意几个问题。它还要和具体的知识经验相结合。奥斯本只是提示了思考的一般角度和思路，思路的发展，还要依赖人们的具体思考。运用此方法，还要结合改进对象（方案或产品）来进行思考。运用此方法，还可以自行设计大量的问题来提问。提出的问题越新颖，得到的主意越有创意。</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的优点很突出，它使思考问题的角度具体化了。它也有缺点，就是它是改进型的创意产生方法，你必须先选定一个有待改进的对象，然后在此基础上设法加以改进。它不是原创型的，但有时候，也能够产生原创型的创意。比如，把一个产品的原理引入另一个领域，就可能产生原创型的创意。</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奥斯本检核表法的核心和做法</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71880" y="1586230"/>
            <a:ext cx="10048240" cy="4250690"/>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奥斯本检核表法的核心是改进，或者说，关键词是改进，通过变化来改进。</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其基本做法如下。</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第一，选定一个要改进的产品或方案，明确需要解决的问题。</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第二，面对一个需要改进的产品或方案，或者面对一个问题，运用丰富想象力，强制性地一个个核对讨论，写出新设想。</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第三，对新设想进行筛选，将最有价值和创新性的设想筛选出来，进一步思考、完善。</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在实施奥斯本检核表法的过程中应注意以下几点。</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（1）要联系实际一条一条地进行核检，不要有遗漏。</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（2）要多核检几遍，效果会更好，或许会更准确地选择出所需创新、发明的方面。</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（3）在检核每项内容时，要尽可能地发挥自己的想象力和联想力，产生更多的创造性设想。进行检索思考时，可以将每大类问题作为一种单独的创新方法来运用。</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（4）核检方式可根据需要，一人核检也可以，三至八人共同核检也可以。集体核检可以互相激励，产生头脑风暴，更有希望创新。</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奥斯本检核表法中的九组问题</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1088390" y="1179830"/>
            <a:ext cx="10048240" cy="706755"/>
          </a:xfrm>
          <a:prstGeom prst="rect">
            <a:avLst/>
          </a:prstGeom>
        </p:spPr>
        <p:txBody>
          <a:bodyPr wrap="square">
            <a:spAutoFit/>
          </a:bodyPr>
          <a:lstStyle/>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（1）现有的东西（如发明、材料、方法等）有无其他用途？保持原状不变能否扩大用途？稍加改变，有无别的用途？</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14095" y="2074545"/>
            <a:ext cx="10163810" cy="2971165"/>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人们从事创造活动时，往往沿这样两种途径：一种是当某个目标确定后，沿着从目标到方法的途径，根据目标找出达到目标的方法；另一种则与此相反，首先发现一种事实，然后想象这一事实能起什么作用，即从方法入手将思维引向目标。后一种方法是人们最常用的，而且随着科学技术的发展，这种方法将越来越广泛地得到应用。</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某个东西，“还能有其他什么用途？”“还能用其他什么方法使用它？”……这能使我们的想象活跃起来。当我们拥有某种材料，为扩大它的用途，打开它的市场，就必须善于进行这种思考。德国有人想出了300 种利用花生的实用方法，仅仅用于烹调，他就想出了100 多种方法。橡胶有什么用处？有家公司提出了成千上万种设想，如用它制成床毯、浴盆、人行道边饰、衣夹、鸟笼、门扶手、棺材、墓碑等。炉渣有什么用处？废料有什么用处？边角料有什么用处？……当人们将自己的想象投入这条广阔的“高速公路”上，就会以丰富的想象力产生出更多的好设想。</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奥斯本检核表法中的九组问题</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1088390" y="1179830"/>
            <a:ext cx="10048240" cy="1014730"/>
          </a:xfrm>
          <a:prstGeom prst="rect">
            <a:avLst/>
          </a:prstGeom>
        </p:spPr>
        <p:txBody>
          <a:bodyPr wrap="square">
            <a:spAutoFit/>
          </a:bodyPr>
          <a:lstStyle/>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（2）能否从别处得到启发？能否借用别处的经验或发明？外界有无相似的想法，能</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否借鉴？过去有无类似的东西，有什么东西可供模仿？谁的东西可供模仿？现有的发明</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能否引入其他的创造性设想之中？</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14095" y="2326640"/>
            <a:ext cx="10163810" cy="1691005"/>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当伦琴发现“X 光”时，并没有预见到这种射线的任何用途。因而当他发现这项发现具有广泛用途时，他感到吃惊。通过联想借鉴，现在人们不仅已用“X 光”来治疗疾病，外科医生还用它来观察人体的内部情况。同样，电灯在开始时只用来照明，后来，改进了光线的波长，发明了紫外线灯、红外线加热灯、灭菌灯等。科学技术的重大进步不仅表现在某些科学技术难题的突破上，还表现在科学技术成果的推广应用上。一种新产品、新工艺、新材料，必将随着它的越来越多的新应用而显示其生命力。</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奥斯本检核表法中的九组问题</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1088390" y="1179830"/>
            <a:ext cx="10048240" cy="1014730"/>
          </a:xfrm>
          <a:prstGeom prst="rect">
            <a:avLst/>
          </a:prstGeom>
        </p:spPr>
        <p:txBody>
          <a:bodyPr wrap="square">
            <a:spAutoFit/>
          </a:bodyPr>
          <a:lstStyle/>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（3）现有的东西是否可以作某些改变？改变一下会怎么样？可否改变一下形状、颜色、音响、味道？是否可改变一下意义、型号、模具、运动形式？……改变之后，效果又将如何？</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14095" y="2326640"/>
            <a:ext cx="10359390" cy="730885"/>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如汽车，有时改变一下车身的颜色，就会增加汽车的美感，从而增加销售量。又如面包，给它裹上一层芳香的包装，就能提高嗅觉诱力。据说妇女用的游泳衣是婴儿衣服的模仿品，而滚柱轴承改成滚珠轴承就是改变形状的结果。</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奥斯本检核表法中的九组问题</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0" name="Rectangle 29"/>
          <p:cNvSpPr/>
          <p:nvPr/>
        </p:nvSpPr>
        <p:spPr>
          <a:xfrm>
            <a:off x="1088390" y="1179830"/>
            <a:ext cx="10048240" cy="706755"/>
          </a:xfrm>
          <a:prstGeom prst="rect">
            <a:avLst/>
          </a:prstGeom>
        </p:spPr>
        <p:txBody>
          <a:bodyPr wrap="square">
            <a:spAutoFit/>
          </a:bodyPr>
          <a:lstStyle/>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（4）放大、扩大。现有的东西能否扩大使用范围？能不能增加一些东西？能否添加部件，拉长时间，增加长度，提高强度，延长使用寿命，提高价值，加快转速？……</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6" name="Rectangle 29"/>
          <p:cNvSpPr/>
          <p:nvPr/>
        </p:nvSpPr>
        <p:spPr>
          <a:xfrm>
            <a:off x="1014095" y="2047240"/>
            <a:ext cx="10359390" cy="2011045"/>
          </a:xfrm>
          <a:prstGeom prst="rect">
            <a:avLst/>
          </a:prstGeom>
        </p:spPr>
        <p:txBody>
          <a:bodyPr wrap="square">
            <a:spAutoFit/>
          </a:bodyPr>
          <a:lstStyle/>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在自我发问的技巧中，研究“再多些”与“再少些”这类有关联的成分，能给想象提供大量的构思设想。使用加法和乘法，便可能使人们扩大探索的领域。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“为什么不用更大的包装呢？”——橡胶工厂大量使用的黏合剂通常装在一加仑的马口铁桶中出售，使用后便扔掉。有位工人建议将黏合剂装在五十加仑的容器内，容器可反复使用，既而节省了大量马口铁。</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“能使之加固吗？”——织袜厂通过加固袜头和袜跟，使袜的销售量大增。</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“能改变一下成分吗？”——牙膏中加入某种配料，成了具有某种附加功能的牙膏。</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Rectangle 29"/>
          <p:cNvSpPr/>
          <p:nvPr/>
        </p:nvSpPr>
        <p:spPr>
          <a:xfrm>
            <a:off x="1215390" y="4234180"/>
            <a:ext cx="10048240" cy="706755"/>
          </a:xfrm>
          <a:prstGeom prst="rect">
            <a:avLst/>
          </a:prstGeom>
        </p:spPr>
        <p:txBody>
          <a:bodyPr wrap="square">
            <a:spAutoFit/>
          </a:bodyPr>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（5）缩小、省略。缩小一些怎么样？现在的东西能否缩小体积，减轻重量，降低高度，压缩、变薄？……能否省略，能否进一步细分？……</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Rectangle 29"/>
          <p:cNvSpPr/>
          <p:nvPr/>
        </p:nvSpPr>
        <p:spPr>
          <a:xfrm>
            <a:off x="1014095" y="5038090"/>
            <a:ext cx="10359390" cy="1050925"/>
          </a:xfrm>
          <a:prstGeom prst="rect">
            <a:avLst/>
          </a:prstGeom>
        </p:spPr>
        <p:txBody>
          <a:bodyPr wrap="square">
            <a:spAutoFit/>
          </a:bodyPr>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前面一条沿着“借助于扩大”“借助于增加”而通往新设想的渠道，这一条则是沿留“借助于缩小”“借助于省略或分解”的途径来寻找新设想。袖珍式收音机、微型计算机、折叠伞等就是缩小的产物。没有内胎的轮胎，尽可能删去细节的漫画，就是省略的结果。</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奥斯本检核表法中的九组问题</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Rectangle 29"/>
          <p:cNvSpPr/>
          <p:nvPr/>
        </p:nvSpPr>
        <p:spPr>
          <a:xfrm>
            <a:off x="990600" y="1323340"/>
            <a:ext cx="10048240" cy="706755"/>
          </a:xfrm>
          <a:prstGeom prst="rect">
            <a:avLst/>
          </a:prstGeom>
        </p:spPr>
        <p:txBody>
          <a:bodyPr wrap="square">
            <a:spAutoFit/>
          </a:bodyPr>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（6）能否代用。可否由别的东西代替，由别人代替，用别的材料、零件代替，用别的方法、工艺代替，用别的能源代替？可否选取其他地点？</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Rectangle 29"/>
          <p:cNvSpPr/>
          <p:nvPr/>
        </p:nvSpPr>
        <p:spPr>
          <a:xfrm>
            <a:off x="916305" y="2330450"/>
            <a:ext cx="10359390" cy="730885"/>
          </a:xfrm>
          <a:prstGeom prst="rect">
            <a:avLst/>
          </a:prstGeom>
        </p:spPr>
        <p:txBody>
          <a:bodyPr wrap="square">
            <a:spAutoFit/>
          </a:bodyPr>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如在汽车中用液压传动来替代金属齿轮，又如用充氩的办法来代替电灯泡中的真空，使钨丝灯泡提高亮度。通过取代、替换的途径也可以为想象提供广阔的探索领域。</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Rectangle 29"/>
          <p:cNvSpPr/>
          <p:nvPr/>
        </p:nvSpPr>
        <p:spPr>
          <a:xfrm>
            <a:off x="1088390" y="3497580"/>
            <a:ext cx="10048240" cy="1014730"/>
          </a:xfrm>
          <a:prstGeom prst="rect">
            <a:avLst/>
          </a:prstGeom>
        </p:spPr>
        <p:txBody>
          <a:bodyPr wrap="square">
            <a:spAutoFit/>
          </a:bodyPr>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（7）从调换的角度思考问题。能否更换一下先后顺序？可否调换元件、部件？是否可用其他型号，可否改成另一种安排方式？原因与结果能否对换位置？能否变换一下日程？……更换一下会怎么样？</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Rectangle 29"/>
          <p:cNvSpPr/>
          <p:nvPr/>
        </p:nvSpPr>
        <p:spPr>
          <a:xfrm>
            <a:off x="1014095" y="4644390"/>
            <a:ext cx="10359390" cy="1050925"/>
          </a:xfrm>
          <a:prstGeom prst="rect">
            <a:avLst/>
          </a:prstGeom>
        </p:spPr>
        <p:txBody>
          <a:bodyPr wrap="square">
            <a:spAutoFit/>
          </a:bodyPr>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重新安排通常会带来很多的创造性设想。飞机诞生的初期，螺旋桨安排在头部，后来，将它装到了顶部，成了直升机，喷气式飞机则把它安放在尾部，说明通过重新安排可以产生种种创造性设想。商店柜台的重新安排，营业时间的合理调整，电视节目的顺序安排，机器设备的布局调整……都有可能形成更好的结果。</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9"/>
          <p:cNvSpPr/>
          <p:nvPr/>
        </p:nvSpPr>
        <p:spPr bwMode="auto">
          <a:xfrm rot="10800000">
            <a:off x="3550508"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7" name="Freeform 9"/>
          <p:cNvSpPr/>
          <p:nvPr/>
        </p:nvSpPr>
        <p:spPr bwMode="auto">
          <a:xfrm>
            <a:off x="9554817" y="4268122"/>
            <a:ext cx="2637181" cy="2589877"/>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 name="矩形 1"/>
          <p:cNvSpPr/>
          <p:nvPr/>
        </p:nvSpPr>
        <p:spPr>
          <a:xfrm>
            <a:off x="0" y="0"/>
            <a:ext cx="35505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4" name="组合 23"/>
          <p:cNvGrpSpPr/>
          <p:nvPr/>
        </p:nvGrpSpPr>
        <p:grpSpPr>
          <a:xfrm>
            <a:off x="10221595" y="1500505"/>
            <a:ext cx="1117600" cy="3860800"/>
            <a:chOff x="16029" y="2451"/>
            <a:chExt cx="1760" cy="6080"/>
          </a:xfrm>
        </p:grpSpPr>
        <p:sp>
          <p:nvSpPr>
            <p:cNvPr id="4" name="圆角矩形 3"/>
            <p:cNvSpPr/>
            <p:nvPr/>
          </p:nvSpPr>
          <p:spPr>
            <a:xfrm>
              <a:off x="16029" y="2451"/>
              <a:ext cx="1760" cy="6080"/>
            </a:xfrm>
            <a:prstGeom prst="roundRect">
              <a:avLst/>
            </a:prstGeom>
            <a:solidFill>
              <a:schemeClr val="bg1"/>
            </a:solidFill>
            <a:ln>
              <a:noFill/>
            </a:ln>
            <a:effectLst>
              <a:outerShdw blurRad="368300" dist="38100" dir="8100000" sx="108000" sy="108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文本框 4"/>
            <p:cNvSpPr txBox="1"/>
            <p:nvPr/>
          </p:nvSpPr>
          <p:spPr>
            <a:xfrm>
              <a:off x="16279" y="2718"/>
              <a:ext cx="1260" cy="5545"/>
            </a:xfrm>
            <a:prstGeom prst="rect">
              <a:avLst/>
            </a:prstGeom>
            <a:noFill/>
          </p:spPr>
          <p:txBody>
            <a:bodyPr vert="eaVert" wrap="square" rtlCol="0">
              <a:spAutoFit/>
            </a:bodyPr>
            <a:lstStyle/>
            <a:p>
              <a:pPr algn="ctr"/>
              <a:r>
                <a:rPr lang="en-US" altLang="zh-CN"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CONTENTS</a:t>
              </a:r>
              <a:endParaRPr lang="zh-CN" altLang="en-US" sz="4000" b="1"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39" name="组合 38"/>
          <p:cNvGrpSpPr/>
          <p:nvPr/>
        </p:nvGrpSpPr>
        <p:grpSpPr>
          <a:xfrm>
            <a:off x="4587875" y="429260"/>
            <a:ext cx="4540250" cy="881380"/>
            <a:chOff x="7225" y="676"/>
            <a:chExt cx="7150" cy="1388"/>
          </a:xfrm>
        </p:grpSpPr>
        <p:grpSp>
          <p:nvGrpSpPr>
            <p:cNvPr id="7" name="íślîḑê"/>
            <p:cNvGrpSpPr/>
            <p:nvPr/>
          </p:nvGrpSpPr>
          <p:grpSpPr>
            <a:xfrm rot="0">
              <a:off x="7225" y="676"/>
              <a:ext cx="7150" cy="1223"/>
              <a:chOff x="2034026" y="1655335"/>
              <a:chExt cx="3649631" cy="624349"/>
            </a:xfrm>
          </p:grpSpPr>
          <p:sp>
            <p:nvSpPr>
              <p:cNvPr id="21" name="ïş1îḓê"/>
              <p:cNvSpPr/>
              <p:nvPr/>
            </p:nvSpPr>
            <p:spPr>
              <a:xfrm>
                <a:off x="2034026" y="1655335"/>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07</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2" name="ïṣḷîḓe"/>
              <p:cNvSpPr/>
              <p:nvPr/>
            </p:nvSpPr>
            <p:spPr bwMode="auto">
              <a:xfrm>
                <a:off x="2763151" y="1795287"/>
                <a:ext cx="2920506"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创业机会与风险</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1" name="直接连接符 19"/>
            <p:cNvCxnSpPr/>
            <p:nvPr/>
          </p:nvCxnSpPr>
          <p:spPr>
            <a:xfrm>
              <a:off x="8857" y="2064"/>
              <a:ext cx="475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4587875" y="1414780"/>
            <a:ext cx="5323205" cy="881380"/>
            <a:chOff x="7225" y="2228"/>
            <a:chExt cx="8383" cy="1388"/>
          </a:xfrm>
        </p:grpSpPr>
        <p:grpSp>
          <p:nvGrpSpPr>
            <p:cNvPr id="8" name="ïslidé"/>
            <p:cNvGrpSpPr/>
            <p:nvPr/>
          </p:nvGrpSpPr>
          <p:grpSpPr>
            <a:xfrm rot="0">
              <a:off x="7225" y="2228"/>
              <a:ext cx="8383" cy="1223"/>
              <a:chOff x="2034026" y="2490855"/>
              <a:chExt cx="4279269" cy="624349"/>
            </a:xfrm>
          </p:grpSpPr>
          <p:sp>
            <p:nvSpPr>
              <p:cNvPr id="19" name="išḻíḋê"/>
              <p:cNvSpPr/>
              <p:nvPr/>
            </p:nvSpPr>
            <p:spPr>
              <a:xfrm>
                <a:off x="2034026" y="2490855"/>
                <a:ext cx="624349" cy="624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08</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ïSľíḑe"/>
              <p:cNvSpPr/>
              <p:nvPr/>
            </p:nvSpPr>
            <p:spPr bwMode="auto">
              <a:xfrm>
                <a:off x="2762977" y="2630734"/>
                <a:ext cx="3550318" cy="34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创业资源整合与融资</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2" name="直接连接符 20"/>
            <p:cNvCxnSpPr/>
            <p:nvPr/>
          </p:nvCxnSpPr>
          <p:spPr>
            <a:xfrm>
              <a:off x="8857" y="3616"/>
              <a:ext cx="477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587875" y="2400935"/>
            <a:ext cx="4494530" cy="881380"/>
            <a:chOff x="7225" y="3781"/>
            <a:chExt cx="7078" cy="1388"/>
          </a:xfrm>
        </p:grpSpPr>
        <p:grpSp>
          <p:nvGrpSpPr>
            <p:cNvPr id="9" name="ísļïďe"/>
            <p:cNvGrpSpPr/>
            <p:nvPr/>
          </p:nvGrpSpPr>
          <p:grpSpPr>
            <a:xfrm rot="0">
              <a:off x="7225" y="3781"/>
              <a:ext cx="7078" cy="1223"/>
              <a:chOff x="2034026" y="3326376"/>
              <a:chExt cx="3612919" cy="624349"/>
            </a:xfrm>
          </p:grpSpPr>
          <p:sp>
            <p:nvSpPr>
              <p:cNvPr id="17"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09</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商业模式设计</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13" name="直接连接符 21"/>
            <p:cNvCxnSpPr/>
            <p:nvPr/>
          </p:nvCxnSpPr>
          <p:spPr>
            <a:xfrm>
              <a:off x="8857" y="5169"/>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 name="MH_Others_1"/>
          <p:cNvSpPr txBox="1"/>
          <p:nvPr>
            <p:custDataLst>
              <p:tags r:id="rId1"/>
            </p:custDataLst>
          </p:nvPr>
        </p:nvSpPr>
        <p:spPr>
          <a:xfrm>
            <a:off x="700179" y="2982026"/>
            <a:ext cx="2150150" cy="923290"/>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rPr>
              <a:t>目录</a:t>
            </a:r>
            <a:endParaRPr kumimoji="0" lang="zh-CN" altLang="en-US" sz="6000" b="1" i="0" u="none" strike="noStrike" kern="1200" cap="none" spc="600" normalizeH="0" baseline="0" noProof="0" dirty="0">
              <a:ln>
                <a:noFill/>
              </a:ln>
              <a:solidFill>
                <a:schemeClr val="bg1"/>
              </a:solidFill>
              <a:uLnTx/>
              <a:uFillTx/>
              <a:latin typeface="思源黑体" panose="020B0500000000000000" pitchFamily="34" charset="-122"/>
              <a:ea typeface="思源黑体" panose="020B0500000000000000" pitchFamily="34" charset="-122"/>
              <a:cs typeface="微软雅黑" panose="020B0503020204020204" pitchFamily="34" charset="-122"/>
              <a:sym typeface="思源黑体" panose="020B0500000000000000" pitchFamily="34" charset="-122"/>
            </a:endParaRPr>
          </a:p>
        </p:txBody>
      </p:sp>
      <p:grpSp>
        <p:nvGrpSpPr>
          <p:cNvPr id="40" name="组合 39"/>
          <p:cNvGrpSpPr/>
          <p:nvPr/>
        </p:nvGrpSpPr>
        <p:grpSpPr>
          <a:xfrm>
            <a:off x="4587875" y="3386455"/>
            <a:ext cx="4469130" cy="881380"/>
            <a:chOff x="7225" y="5333"/>
            <a:chExt cx="7038" cy="1388"/>
          </a:xfrm>
        </p:grpSpPr>
        <p:sp>
          <p:nvSpPr>
            <p:cNvPr id="15" name="ïṡlïḓè"/>
            <p:cNvSpPr/>
            <p:nvPr/>
          </p:nvSpPr>
          <p:spPr>
            <a:xfrm>
              <a:off x="7225" y="5333"/>
              <a:ext cx="1223" cy="122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10</a:t>
              </a:r>
              <a:endParaRPr lang="en-US" altLang="zh-CN" sz="2400" dirty="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isļíḋe"/>
            <p:cNvSpPr/>
            <p:nvPr/>
          </p:nvSpPr>
          <p:spPr bwMode="auto">
            <a:xfrm>
              <a:off x="8653" y="5607"/>
              <a:ext cx="5610"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创业计划书</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cxnSp>
          <p:nvCxnSpPr>
            <p:cNvPr id="14" name="直接连接符 22"/>
            <p:cNvCxnSpPr/>
            <p:nvPr/>
          </p:nvCxnSpPr>
          <p:spPr>
            <a:xfrm>
              <a:off x="8857" y="6721"/>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587875" y="4361180"/>
            <a:ext cx="4494530" cy="881380"/>
            <a:chOff x="7225" y="6868"/>
            <a:chExt cx="7078" cy="1388"/>
          </a:xfrm>
        </p:grpSpPr>
        <p:grpSp>
          <p:nvGrpSpPr>
            <p:cNvPr id="25" name="ísļïďe"/>
            <p:cNvGrpSpPr/>
            <p:nvPr/>
          </p:nvGrpSpPr>
          <p:grpSpPr>
            <a:xfrm rot="0">
              <a:off x="7225" y="6868"/>
              <a:ext cx="7078" cy="1223"/>
              <a:chOff x="2034026" y="3326376"/>
              <a:chExt cx="3612919" cy="624349"/>
            </a:xfrm>
          </p:grpSpPr>
          <p:sp>
            <p:nvSpPr>
              <p:cNvPr id="28" name="íšḻídè"/>
              <p:cNvSpPr/>
              <p:nvPr/>
            </p:nvSpPr>
            <p:spPr>
              <a:xfrm>
                <a:off x="2034026" y="3326376"/>
                <a:ext cx="624349" cy="62434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rPr>
                  <a:t>11</a:t>
                </a:r>
                <a:endParaRPr lang="en-US" altLang="zh-CN" sz="2400">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9" name="îśļïḑè"/>
              <p:cNvSpPr/>
              <p:nvPr/>
            </p:nvSpPr>
            <p:spPr bwMode="auto">
              <a:xfrm>
                <a:off x="2763151" y="3466328"/>
                <a:ext cx="2883794" cy="3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rPr>
                  <a:t>创办新企业</a:t>
                </a:r>
                <a:endParaRPr lang="zh-CN" altLang="en-US" sz="2400" spc="1200" dirty="0">
                  <a:latin typeface="思源黑体" panose="020B0500000000000000" pitchFamily="34" charset="-122"/>
                  <a:ea typeface="思源黑体" panose="020B0500000000000000" pitchFamily="34" charset="-122"/>
                  <a:sym typeface="思源黑体" panose="020B0500000000000000" pitchFamily="34" charset="-122"/>
                </a:endParaRPr>
              </a:p>
            </p:txBody>
          </p:sp>
        </p:grpSp>
        <p:cxnSp>
          <p:nvCxnSpPr>
            <p:cNvPr id="33" name="直接连接符 21"/>
            <p:cNvCxnSpPr/>
            <p:nvPr/>
          </p:nvCxnSpPr>
          <p:spPr>
            <a:xfrm>
              <a:off x="8857" y="8256"/>
              <a:ext cx="478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14:presetBounceEnd="80000">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14:bounceEnd="80000">
                                          <p:cBhvr additive="base">
                                            <p:cTn id="17" dur="500" fill="hold"/>
                                            <p:tgtEl>
                                              <p:spTgt spid="26"/>
                                            </p:tgtEl>
                                            <p:attrNameLst>
                                              <p:attrName>ppt_x</p:attrName>
                                            </p:attrNameLst>
                                          </p:cBhvr>
                                          <p:tavLst>
                                            <p:tav tm="0">
                                              <p:val>
                                                <p:strVal val="1+#ppt_w/2"/>
                                              </p:val>
                                            </p:tav>
                                            <p:tav tm="100000">
                                              <p:val>
                                                <p:strVal val="#ppt_x"/>
                                              </p:val>
                                            </p:tav>
                                          </p:tavLst>
                                        </p:anim>
                                        <p:anim calcmode="lin" valueType="num" p14:bounceEnd="80000">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0.70"/>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randombar(horizontal)">
                                          <p:cBhvr>
                                            <p:cTn id="14" dur="500"/>
                                            <p:tgtEl>
                                              <p:spTgt spid="27"/>
                                            </p:tgtEl>
                                          </p:cBhvr>
                                        </p:animEffect>
                                      </p:childTnLst>
                                    </p:cTn>
                                  </p:par>
                                  <p:par>
                                    <p:cTn id="15" presetID="2" presetClass="entr" presetSubtype="6" fill="hold" grpId="0" nodeType="withEffect">
                                      <p:stCondLst>
                                        <p:cond delay="25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奥斯本检核表法中的九组问题</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Rectangle 29"/>
          <p:cNvSpPr/>
          <p:nvPr/>
        </p:nvSpPr>
        <p:spPr>
          <a:xfrm>
            <a:off x="990600" y="1526540"/>
            <a:ext cx="10048240" cy="1014730"/>
          </a:xfrm>
          <a:prstGeom prst="rect">
            <a:avLst/>
          </a:prstGeom>
        </p:spPr>
        <p:txBody>
          <a:bodyPr wrap="square">
            <a:spAutoFit/>
          </a:bodyPr>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8）从相反方向思考问题，通过对比也能成为萌发想象的宝贵源泉，可以启发人的思路。如：倒过来会怎么样？上下是否可以倒过来？左右、前后是否可以对换位置？里外可否倒换？正反是否可以倒换？可否用否定代替肯定？……</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Rectangle 29"/>
          <p:cNvSpPr/>
          <p:nvPr/>
        </p:nvSpPr>
        <p:spPr>
          <a:xfrm>
            <a:off x="916305" y="2673350"/>
            <a:ext cx="10359390" cy="730885"/>
          </a:xfrm>
          <a:prstGeom prst="rect">
            <a:avLst/>
          </a:prstGeom>
        </p:spPr>
        <p:txBody>
          <a:bodyPr wrap="square">
            <a:spAutoFit/>
          </a:bodyPr>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这是一种反向思维的方法，它在创造活动中是一种颇为常见和有用的思维方法。第一次世界大战期间，有人就曾运用这种“颠倒”的设想建造舰船，建造速度也有了显著的加快。</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Rectangle 29"/>
          <p:cNvSpPr/>
          <p:nvPr/>
        </p:nvSpPr>
        <p:spPr>
          <a:xfrm>
            <a:off x="990600" y="3744595"/>
            <a:ext cx="10048240" cy="706755"/>
          </a:xfrm>
          <a:prstGeom prst="rect">
            <a:avLst/>
          </a:prstGeom>
        </p:spPr>
        <p:txBody>
          <a:bodyPr wrap="square">
            <a:spAutoFit/>
          </a:bodyPr>
          <a:p>
            <a:pPr lvl="0" algn="just">
              <a:lnSpc>
                <a:spcPct val="10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（9）从综合的角度分析问题。组合起来怎么样？能否装配成一个系统？能否把目的进行组合？能否将各种想法进行综合？能否把各种部件进行组合？等等。</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Rectangle 29"/>
          <p:cNvSpPr/>
          <p:nvPr/>
        </p:nvSpPr>
        <p:spPr>
          <a:xfrm>
            <a:off x="916305" y="4719955"/>
            <a:ext cx="10359390" cy="1370965"/>
          </a:xfrm>
          <a:prstGeom prst="rect">
            <a:avLst/>
          </a:prstGeom>
        </p:spPr>
        <p:txBody>
          <a:bodyPr wrap="square">
            <a:spAutoFit/>
          </a:bodyPr>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例如，把铅笔和橡皮组合在一起成为带橡皮的铅笔，把几种部件组合在一起变成组合机床，把几种金属组合在一起变成种种性能不同的合金，把几种材料组合在一起制成复合材料，把几个企业组合在一起构成横向联合……</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应用奥斯本检核表是一种强制性思考过程，有利于突破人们不愿提问的心理障碍。很多时候，善于提问本身就是一种创造。</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 name="文本框 17"/>
          <p:cNvSpPr txBox="1"/>
          <p:nvPr/>
        </p:nvSpPr>
        <p:spPr>
          <a:xfrm>
            <a:off x="1088390" y="381635"/>
            <a:ext cx="79336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奥斯本检核表法应用实例</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文本框 2"/>
          <p:cNvSpPr txBox="1"/>
          <p:nvPr/>
        </p:nvSpPr>
        <p:spPr>
          <a:xfrm>
            <a:off x="748030" y="1155700"/>
            <a:ext cx="10695305" cy="368300"/>
          </a:xfrm>
          <a:prstGeom prst="rect">
            <a:avLst/>
          </a:prstGeom>
          <a:noFill/>
        </p:spPr>
        <p:txBody>
          <a:bodyPr wrap="square" rtlCol="0" anchor="t">
            <a:spAutoFit/>
          </a:bodyPr>
          <a:p>
            <a:pPr algn="ctr"/>
            <a:r>
              <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rPr>
              <a:t>表3-1　用奥斯本检核表法改进玻璃杯</a:t>
            </a:r>
            <a:endParaRPr lang="zh-CN" altLang="en-US" b="1">
              <a:solidFill>
                <a:schemeClr val="bg1">
                  <a:lumMod val="50000"/>
                </a:schemeClr>
              </a:solidFill>
              <a:latin typeface="字魂59号-创粗黑" panose="00000500000000000000" pitchFamily="2" charset="-122"/>
              <a:ea typeface="字魂59号-创粗黑" panose="00000500000000000000" pitchFamily="2" charset="-122"/>
              <a:sym typeface="字魂59号-创粗黑" panose="00000500000000000000" pitchFamily="2" charset="-122"/>
            </a:endParaRPr>
          </a:p>
        </p:txBody>
      </p:sp>
      <p:graphicFrame>
        <p:nvGraphicFramePr>
          <p:cNvPr id="14" name="表格 13"/>
          <p:cNvGraphicFramePr/>
          <p:nvPr/>
        </p:nvGraphicFramePr>
        <p:xfrm>
          <a:off x="867410" y="1615440"/>
          <a:ext cx="10457180" cy="4076700"/>
        </p:xfrm>
        <a:graphic>
          <a:graphicData uri="http://schemas.openxmlformats.org/drawingml/2006/table">
            <a:tbl>
              <a:tblPr firstRow="1" bandRow="1">
                <a:tableStyleId>{5C22544A-7EE6-4342-B048-85BDC9FD1C3A}</a:tableStyleId>
              </a:tblPr>
              <a:tblGrid>
                <a:gridCol w="573405"/>
                <a:gridCol w="994410"/>
                <a:gridCol w="4566920"/>
                <a:gridCol w="4322445"/>
              </a:tblGrid>
              <a:tr h="407670">
                <a:tc>
                  <a:txBody>
                    <a:bodyPr/>
                    <a:p>
                      <a:pPr algn="ctr">
                        <a:buNone/>
                      </a:pPr>
                      <a:r>
                        <a:rPr lang="zh-CN" altLang="en-US" sz="1400"/>
                        <a:t>序号</a:t>
                      </a:r>
                      <a:endParaRPr lang="zh-CN" altLang="en-US" sz="1400"/>
                    </a:p>
                  </a:txBody>
                  <a:tcPr anchor="ctr" anchorCtr="0"/>
                </a:tc>
                <a:tc>
                  <a:txBody>
                    <a:bodyPr/>
                    <a:p>
                      <a:pPr algn="ctr">
                        <a:buNone/>
                      </a:pPr>
                      <a:r>
                        <a:rPr lang="zh-CN" altLang="en-US" sz="1400"/>
                        <a:t>检核项目</a:t>
                      </a:r>
                      <a:endParaRPr lang="zh-CN" altLang="en-US" sz="1400"/>
                    </a:p>
                  </a:txBody>
                  <a:tcPr anchor="ctr" anchorCtr="0"/>
                </a:tc>
                <a:tc>
                  <a:txBody>
                    <a:bodyPr/>
                    <a:p>
                      <a:pPr algn="ctr">
                        <a:buNone/>
                      </a:pPr>
                      <a:r>
                        <a:rPr lang="zh-CN" altLang="en-US" sz="1400"/>
                        <a:t>发散性设想</a:t>
                      </a:r>
                      <a:endParaRPr lang="zh-CN" altLang="en-US" sz="1400"/>
                    </a:p>
                  </a:txBody>
                  <a:tcPr anchor="ctr" anchorCtr="0"/>
                </a:tc>
                <a:tc>
                  <a:txBody>
                    <a:bodyPr/>
                    <a:p>
                      <a:pPr algn="ctr">
                        <a:buNone/>
                      </a:pPr>
                      <a:r>
                        <a:rPr lang="zh-CN" altLang="en-US" sz="1400"/>
                        <a:t>初选方案</a:t>
                      </a:r>
                      <a:endParaRPr lang="zh-CN" altLang="en-US" sz="1400"/>
                    </a:p>
                  </a:txBody>
                  <a:tcPr anchor="ctr" anchorCtr="0"/>
                </a:tc>
              </a:tr>
              <a:tr h="407670">
                <a:tc>
                  <a:txBody>
                    <a:bodyPr/>
                    <a:p>
                      <a:pPr algn="ctr">
                        <a:buNone/>
                      </a:pPr>
                      <a:r>
                        <a:rPr lang="en-US" altLang="zh-CN" sz="1400"/>
                        <a:t>1</a:t>
                      </a:r>
                      <a:endParaRPr lang="en-US" altLang="zh-CN" sz="1400"/>
                    </a:p>
                  </a:txBody>
                  <a:tcPr anchor="ctr" anchorCtr="0"/>
                </a:tc>
                <a:tc>
                  <a:txBody>
                    <a:bodyPr/>
                    <a:p>
                      <a:pPr algn="ctr">
                        <a:buNone/>
                      </a:pPr>
                      <a:r>
                        <a:rPr lang="zh-CN" altLang="en-US" sz="1400"/>
                        <a:t>能否他用</a:t>
                      </a:r>
                      <a:endParaRPr lang="zh-CN" altLang="en-US" sz="1400"/>
                    </a:p>
                  </a:txBody>
                  <a:tcPr anchor="ctr" anchorCtr="0"/>
                </a:tc>
                <a:tc>
                  <a:txBody>
                    <a:bodyPr/>
                    <a:p>
                      <a:pPr algn="l">
                        <a:buNone/>
                      </a:pPr>
                      <a:r>
                        <a:rPr lang="zh-CN" altLang="en-US" sz="1400"/>
                        <a:t>作灯罩、可食用、当量具、作装饰、拔火罐、作圆规</a:t>
                      </a:r>
                      <a:endParaRPr lang="zh-CN" altLang="en-US" sz="1400"/>
                    </a:p>
                  </a:txBody>
                  <a:tcPr anchor="ctr" anchorCtr="0"/>
                </a:tc>
                <a:tc>
                  <a:txBody>
                    <a:bodyPr/>
                    <a:p>
                      <a:pPr algn="l">
                        <a:buNone/>
                      </a:pPr>
                      <a:r>
                        <a:rPr lang="zh-CN" altLang="en-US" sz="1400"/>
                        <a:t>装饰品</a:t>
                      </a:r>
                      <a:endParaRPr lang="zh-CN" altLang="en-US" sz="1400"/>
                    </a:p>
                  </a:txBody>
                  <a:tcPr anchor="ctr" anchorCtr="0"/>
                </a:tc>
              </a:tr>
              <a:tr h="407670">
                <a:tc>
                  <a:txBody>
                    <a:bodyPr/>
                    <a:p>
                      <a:pPr algn="ctr">
                        <a:buNone/>
                      </a:pPr>
                      <a:r>
                        <a:rPr lang="en-US" altLang="zh-CN" sz="1400"/>
                        <a:t>2</a:t>
                      </a:r>
                      <a:endParaRPr lang="en-US" altLang="zh-CN" sz="1400"/>
                    </a:p>
                  </a:txBody>
                  <a:tcPr anchor="ctr" anchorCtr="0"/>
                </a:tc>
                <a:tc>
                  <a:txBody>
                    <a:bodyPr/>
                    <a:p>
                      <a:pPr algn="ctr">
                        <a:buNone/>
                      </a:pPr>
                      <a:r>
                        <a:rPr lang="zh-CN" altLang="en-US" sz="1400"/>
                        <a:t>能否借用</a:t>
                      </a:r>
                      <a:endParaRPr lang="zh-CN" altLang="en-US" sz="1400"/>
                    </a:p>
                  </a:txBody>
                  <a:tcPr anchor="ctr" anchorCtr="0"/>
                </a:tc>
                <a:tc>
                  <a:txBody>
                    <a:bodyPr/>
                    <a:p>
                      <a:pPr algn="l">
                        <a:buNone/>
                      </a:pPr>
                      <a:r>
                        <a:rPr lang="zh-CN" altLang="en-US" sz="1400"/>
                        <a:t>自然杯、磁疗杯、保温杯、电热杯、音乐杯、防爆杯</a:t>
                      </a:r>
                      <a:endParaRPr lang="zh-CN" altLang="en-US" sz="1400"/>
                    </a:p>
                  </a:txBody>
                  <a:tcPr anchor="ctr" anchorCtr="0"/>
                </a:tc>
                <a:tc>
                  <a:txBody>
                    <a:bodyPr/>
                    <a:p>
                      <a:pPr algn="l">
                        <a:buNone/>
                      </a:pPr>
                      <a:r>
                        <a:rPr lang="zh-CN" altLang="en-US" sz="1400"/>
                        <a:t>自热磁疗杯</a:t>
                      </a:r>
                      <a:endParaRPr lang="zh-CN" altLang="en-US" sz="1400"/>
                    </a:p>
                  </a:txBody>
                  <a:tcPr anchor="ctr" anchorCtr="0"/>
                </a:tc>
              </a:tr>
              <a:tr h="407670">
                <a:tc>
                  <a:txBody>
                    <a:bodyPr/>
                    <a:p>
                      <a:pPr algn="ctr">
                        <a:buNone/>
                      </a:pPr>
                      <a:r>
                        <a:rPr lang="en-US" altLang="zh-CN" sz="1400"/>
                        <a:t>3</a:t>
                      </a:r>
                      <a:endParaRPr lang="en-US" altLang="zh-CN" sz="1400"/>
                    </a:p>
                  </a:txBody>
                  <a:tcPr anchor="ctr" anchorCtr="0"/>
                </a:tc>
                <a:tc>
                  <a:txBody>
                    <a:bodyPr/>
                    <a:p>
                      <a:pPr algn="ctr">
                        <a:buNone/>
                      </a:pPr>
                      <a:r>
                        <a:rPr lang="zh-CN" altLang="en-US" sz="1400"/>
                        <a:t>能否改变</a:t>
                      </a:r>
                      <a:endParaRPr lang="zh-CN" altLang="en-US" sz="1400"/>
                    </a:p>
                  </a:txBody>
                  <a:tcPr anchor="ctr" anchorCtr="0"/>
                </a:tc>
                <a:tc>
                  <a:txBody>
                    <a:bodyPr/>
                    <a:p>
                      <a:pPr algn="l">
                        <a:buNone/>
                      </a:pPr>
                      <a:r>
                        <a:rPr lang="zh-CN" altLang="en-US" sz="1400"/>
                        <a:t>塔形杯、动物杯、防溢杯、自洁杯、密码杯、幻影杯</a:t>
                      </a:r>
                      <a:endParaRPr lang="zh-CN" altLang="en-US" sz="1400"/>
                    </a:p>
                  </a:txBody>
                  <a:tcPr anchor="ctr" anchorCtr="0"/>
                </a:tc>
                <a:tc>
                  <a:txBody>
                    <a:bodyPr/>
                    <a:p>
                      <a:pPr algn="l">
                        <a:buNone/>
                      </a:pPr>
                      <a:r>
                        <a:rPr lang="zh-CN" altLang="en-US" sz="1400"/>
                        <a:t>自洁幻影杯</a:t>
                      </a:r>
                      <a:endParaRPr lang="zh-CN" altLang="en-US" sz="1400"/>
                    </a:p>
                  </a:txBody>
                  <a:tcPr anchor="ctr" anchorCtr="0"/>
                </a:tc>
              </a:tr>
              <a:tr h="407670">
                <a:tc>
                  <a:txBody>
                    <a:bodyPr/>
                    <a:p>
                      <a:pPr algn="ctr">
                        <a:buNone/>
                      </a:pPr>
                      <a:r>
                        <a:rPr lang="en-US" altLang="zh-CN" sz="1400"/>
                        <a:t>4</a:t>
                      </a:r>
                      <a:endParaRPr lang="en-US" altLang="zh-CN" sz="1400"/>
                    </a:p>
                  </a:txBody>
                  <a:tcPr anchor="ctr" anchorCtr="0"/>
                </a:tc>
                <a:tc>
                  <a:txBody>
                    <a:bodyPr/>
                    <a:p>
                      <a:pPr algn="ctr">
                        <a:buNone/>
                      </a:pPr>
                      <a:r>
                        <a:rPr lang="zh-CN" altLang="en-US" sz="1400"/>
                        <a:t>能否扩大</a:t>
                      </a:r>
                      <a:endParaRPr lang="zh-CN" altLang="en-US" sz="1400"/>
                    </a:p>
                  </a:txBody>
                  <a:tcPr anchor="ctr" anchorCtr="0"/>
                </a:tc>
                <a:tc>
                  <a:txBody>
                    <a:bodyPr/>
                    <a:p>
                      <a:pPr algn="l">
                        <a:buNone/>
                      </a:pPr>
                      <a:r>
                        <a:rPr lang="zh-CN" altLang="en-US" sz="1400"/>
                        <a:t>不倒杯、防碎杯、消防杯、过滤杯、多层杯</a:t>
                      </a:r>
                      <a:endParaRPr lang="zh-CN" altLang="en-US" sz="1400"/>
                    </a:p>
                  </a:txBody>
                  <a:tcPr anchor="ctr" anchorCtr="0"/>
                </a:tc>
                <a:tc>
                  <a:txBody>
                    <a:bodyPr/>
                    <a:p>
                      <a:pPr algn="l">
                        <a:buNone/>
                      </a:pPr>
                      <a:r>
                        <a:rPr lang="zh-CN" altLang="en-US" sz="1400"/>
                        <a:t>多层杯</a:t>
                      </a:r>
                      <a:endParaRPr lang="zh-CN" altLang="en-US" sz="1400"/>
                    </a:p>
                  </a:txBody>
                  <a:tcPr anchor="ctr" anchorCtr="0"/>
                </a:tc>
              </a:tr>
              <a:tr h="407670">
                <a:tc>
                  <a:txBody>
                    <a:bodyPr/>
                    <a:p>
                      <a:pPr algn="ctr">
                        <a:buNone/>
                      </a:pPr>
                      <a:r>
                        <a:rPr lang="en-US" altLang="zh-CN" sz="1400"/>
                        <a:t>5</a:t>
                      </a:r>
                      <a:endParaRPr lang="en-US" altLang="zh-CN" sz="1400"/>
                    </a:p>
                  </a:txBody>
                  <a:tcPr anchor="ctr" anchorCtr="0"/>
                </a:tc>
                <a:tc>
                  <a:txBody>
                    <a:bodyPr/>
                    <a:p>
                      <a:pPr algn="ctr">
                        <a:buNone/>
                      </a:pPr>
                      <a:r>
                        <a:rPr lang="zh-CN" altLang="en-US" sz="1400"/>
                        <a:t>能否缩小</a:t>
                      </a:r>
                      <a:endParaRPr lang="zh-CN" altLang="en-US" sz="1400"/>
                    </a:p>
                  </a:txBody>
                  <a:tcPr anchor="ctr" anchorCtr="0"/>
                </a:tc>
                <a:tc>
                  <a:txBody>
                    <a:bodyPr/>
                    <a:p>
                      <a:pPr algn="l">
                        <a:buNone/>
                      </a:pPr>
                      <a:r>
                        <a:rPr lang="zh-CN" altLang="en-US" sz="1400"/>
                        <a:t>微型杯、超薄杯、可伸缩杯、扁形杯、勺形杯</a:t>
                      </a:r>
                      <a:endParaRPr lang="zh-CN" altLang="en-US" sz="1400"/>
                    </a:p>
                  </a:txBody>
                  <a:tcPr anchor="ctr" anchorCtr="0"/>
                </a:tc>
                <a:tc>
                  <a:txBody>
                    <a:bodyPr/>
                    <a:p>
                      <a:pPr algn="l">
                        <a:buNone/>
                      </a:pPr>
                      <a:r>
                        <a:rPr lang="zh-CN" altLang="en-US" sz="1400"/>
                        <a:t>伸缩杯</a:t>
                      </a:r>
                      <a:endParaRPr lang="zh-CN" altLang="en-US" sz="1400"/>
                    </a:p>
                  </a:txBody>
                  <a:tcPr anchor="ctr" anchorCtr="0"/>
                </a:tc>
              </a:tr>
              <a:tr h="407670">
                <a:tc>
                  <a:txBody>
                    <a:bodyPr/>
                    <a:p>
                      <a:pPr algn="ctr">
                        <a:buNone/>
                      </a:pPr>
                      <a:r>
                        <a:rPr lang="en-US" altLang="zh-CN" sz="1400"/>
                        <a:t>6</a:t>
                      </a:r>
                      <a:endParaRPr lang="en-US" altLang="zh-CN" sz="1400"/>
                    </a:p>
                  </a:txBody>
                  <a:tcPr anchor="ctr" anchorCtr="0"/>
                </a:tc>
                <a:tc>
                  <a:txBody>
                    <a:bodyPr/>
                    <a:p>
                      <a:pPr algn="ctr">
                        <a:buNone/>
                      </a:pPr>
                      <a:r>
                        <a:rPr lang="zh-CN" altLang="en-US" sz="1400"/>
                        <a:t>能否代用</a:t>
                      </a:r>
                      <a:endParaRPr lang="zh-CN" altLang="en-US" sz="1400"/>
                    </a:p>
                  </a:txBody>
                  <a:tcPr anchor="ctr" anchorCtr="0"/>
                </a:tc>
                <a:tc>
                  <a:txBody>
                    <a:bodyPr/>
                    <a:p>
                      <a:pPr algn="l">
                        <a:buNone/>
                      </a:pPr>
                      <a:r>
                        <a:rPr lang="zh-CN" altLang="en-US" sz="1400"/>
                        <a:t>纸杯、一次性杯、竹木制杯、可食质杯、塑料杯</a:t>
                      </a:r>
                      <a:endParaRPr lang="zh-CN" altLang="en-US" sz="1400"/>
                    </a:p>
                  </a:txBody>
                  <a:tcPr anchor="ctr" anchorCtr="0"/>
                </a:tc>
                <a:tc>
                  <a:txBody>
                    <a:bodyPr/>
                    <a:p>
                      <a:pPr algn="l">
                        <a:buNone/>
                      </a:pPr>
                      <a:r>
                        <a:rPr lang="zh-CN" altLang="en-US" sz="1400"/>
                        <a:t>可食质杯</a:t>
                      </a:r>
                      <a:endParaRPr lang="zh-CN" altLang="en-US" sz="1400"/>
                    </a:p>
                  </a:txBody>
                  <a:tcPr anchor="ctr" anchorCtr="0"/>
                </a:tc>
              </a:tr>
              <a:tr h="407670">
                <a:tc>
                  <a:txBody>
                    <a:bodyPr/>
                    <a:p>
                      <a:pPr algn="ctr">
                        <a:buNone/>
                      </a:pPr>
                      <a:r>
                        <a:rPr lang="en-US" altLang="zh-CN" sz="1400"/>
                        <a:t>7</a:t>
                      </a:r>
                      <a:endParaRPr lang="en-US" altLang="zh-CN" sz="1400"/>
                    </a:p>
                  </a:txBody>
                  <a:tcPr anchor="ctr" anchorCtr="0"/>
                </a:tc>
                <a:tc>
                  <a:txBody>
                    <a:bodyPr/>
                    <a:p>
                      <a:pPr algn="ctr">
                        <a:buNone/>
                      </a:pPr>
                      <a:r>
                        <a:rPr lang="zh-CN" altLang="en-US" sz="1400"/>
                        <a:t>能否调整</a:t>
                      </a:r>
                      <a:endParaRPr lang="zh-CN" altLang="en-US" sz="1400"/>
                    </a:p>
                  </a:txBody>
                  <a:tcPr anchor="ctr" anchorCtr="0"/>
                </a:tc>
                <a:tc>
                  <a:txBody>
                    <a:bodyPr/>
                    <a:p>
                      <a:pPr algn="l">
                        <a:buNone/>
                      </a:pPr>
                      <a:r>
                        <a:rPr lang="zh-CN" altLang="en-US" sz="1400"/>
                        <a:t>系列装饰杯、系列高脚杯、系列口杯、酒杯、咖啡杯</a:t>
                      </a:r>
                      <a:endParaRPr lang="zh-CN" altLang="en-US" sz="1400"/>
                    </a:p>
                  </a:txBody>
                  <a:tcPr anchor="ctr" anchorCtr="0"/>
                </a:tc>
                <a:tc>
                  <a:txBody>
                    <a:bodyPr/>
                    <a:p>
                      <a:pPr algn="l">
                        <a:buNone/>
                      </a:pPr>
                      <a:r>
                        <a:rPr lang="zh-CN" altLang="en-US" sz="1400"/>
                        <a:t>系列高脚杯</a:t>
                      </a:r>
                      <a:endParaRPr lang="zh-CN" altLang="en-US" sz="1400"/>
                    </a:p>
                  </a:txBody>
                  <a:tcPr anchor="ctr" anchorCtr="0"/>
                </a:tc>
              </a:tr>
              <a:tr h="407670">
                <a:tc>
                  <a:txBody>
                    <a:bodyPr/>
                    <a:p>
                      <a:pPr algn="ctr">
                        <a:buNone/>
                      </a:pPr>
                      <a:r>
                        <a:rPr lang="en-US" altLang="zh-CN" sz="1400"/>
                        <a:t>8</a:t>
                      </a:r>
                      <a:endParaRPr lang="en-US" altLang="zh-CN" sz="1400"/>
                    </a:p>
                  </a:txBody>
                  <a:tcPr anchor="ctr" anchorCtr="0"/>
                </a:tc>
                <a:tc>
                  <a:txBody>
                    <a:bodyPr/>
                    <a:p>
                      <a:pPr algn="ctr">
                        <a:buNone/>
                      </a:pPr>
                      <a:r>
                        <a:rPr lang="zh-CN" altLang="en-US" sz="1400"/>
                        <a:t>能否颠倒</a:t>
                      </a:r>
                      <a:endParaRPr lang="zh-CN" altLang="en-US" sz="1400"/>
                    </a:p>
                  </a:txBody>
                  <a:tcPr anchor="ctr" anchorCtr="0"/>
                </a:tc>
                <a:tc>
                  <a:txBody>
                    <a:bodyPr/>
                    <a:p>
                      <a:pPr algn="l">
                        <a:buNone/>
                      </a:pPr>
                      <a:r>
                        <a:rPr lang="zh-CN" altLang="en-US" sz="1400"/>
                        <a:t>透明/ 不透明、彩色/ 非彩色、雕花/ 非雕花、有嘴/ 无嘴</a:t>
                      </a:r>
                      <a:endParaRPr lang="zh-CN" altLang="en-US" sz="1400"/>
                    </a:p>
                  </a:txBody>
                  <a:tcPr anchor="ctr" anchorCtr="0"/>
                </a:tc>
                <a:tc>
                  <a:txBody>
                    <a:bodyPr/>
                    <a:p>
                      <a:pPr algn="l">
                        <a:buNone/>
                      </a:pPr>
                      <a:r>
                        <a:rPr lang="zh-CN" altLang="en-US" sz="1400"/>
                        <a:t>不透明雕花杯</a:t>
                      </a:r>
                      <a:endParaRPr lang="zh-CN" altLang="en-US" sz="1400"/>
                    </a:p>
                  </a:txBody>
                  <a:tcPr anchor="ctr" anchorCtr="0"/>
                </a:tc>
              </a:tr>
              <a:tr h="407670">
                <a:tc>
                  <a:txBody>
                    <a:bodyPr/>
                    <a:p>
                      <a:pPr algn="ctr">
                        <a:buNone/>
                      </a:pPr>
                      <a:r>
                        <a:rPr lang="en-US" altLang="zh-CN" sz="1400"/>
                        <a:t>9</a:t>
                      </a:r>
                      <a:endParaRPr lang="en-US" altLang="zh-CN" sz="1400"/>
                    </a:p>
                  </a:txBody>
                  <a:tcPr anchor="ctr" anchorCtr="0"/>
                </a:tc>
                <a:tc>
                  <a:txBody>
                    <a:bodyPr/>
                    <a:p>
                      <a:pPr algn="ctr">
                        <a:buNone/>
                      </a:pPr>
                      <a:r>
                        <a:rPr lang="zh-CN" altLang="en-US" sz="1400"/>
                        <a:t>能否组合</a:t>
                      </a:r>
                      <a:endParaRPr lang="zh-CN" altLang="en-US" sz="1400"/>
                    </a:p>
                  </a:txBody>
                  <a:tcPr anchor="ctr" anchorCtr="0"/>
                </a:tc>
                <a:tc>
                  <a:txBody>
                    <a:bodyPr/>
                    <a:p>
                      <a:pPr algn="l">
                        <a:buNone/>
                      </a:pPr>
                      <a:r>
                        <a:rPr lang="zh-CN" altLang="en-US" sz="1400"/>
                        <a:t>与温度计组合、与香料组合、与中草药组合</a:t>
                      </a:r>
                      <a:endParaRPr lang="zh-CN" altLang="en-US" sz="1400"/>
                    </a:p>
                  </a:txBody>
                  <a:tcPr anchor="ctr" anchorCtr="0"/>
                </a:tc>
                <a:tc>
                  <a:txBody>
                    <a:bodyPr/>
                    <a:p>
                      <a:pPr algn="l">
                        <a:buNone/>
                      </a:pPr>
                      <a:r>
                        <a:rPr lang="zh-CN" altLang="en-US" sz="1400"/>
                        <a:t>与中草药组合杯</a:t>
                      </a:r>
                      <a:endParaRPr lang="zh-CN" altLang="en-US" sz="1400"/>
                    </a:p>
                  </a:txBody>
                  <a:tcPr anchor="ctr" anchorCtr="0"/>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7477760" y="152353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7362211" y="2041106"/>
            <a:ext cx="4126814" cy="583565"/>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六顶思考帽法</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7362190" y="2949575"/>
            <a:ext cx="4097655" cy="2398395"/>
          </a:xfrm>
          <a:prstGeom prst="rect">
            <a:avLst/>
          </a:prstGeom>
          <a:noFill/>
        </p:spPr>
        <p:txBody>
          <a:bodyPr wrap="square" lIns="91423" tIns="45712" rIns="91423" bIns="45712" rtlCol="0">
            <a:spAutoFit/>
          </a:bodyPr>
          <a:lstStyle/>
          <a:p>
            <a:pPr lvl="0" defTabSz="1217930">
              <a:lnSpc>
                <a:spcPts val="2000"/>
              </a:lnSpc>
              <a:defRPr/>
            </a:pPr>
            <a:r>
              <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六顶思考帽是英国学者爱德华·德·博诺（Edward de Bono）博士开发的一种思维训练模式，或者说是一个全面思考问题的模型（图3-5）。它提供了“平行思维”的工具，避免将时间浪费在互相争执上，强调的是“能够成为什么”，而非“ 本身是什么”，是寻求一条向前发展的路，而不是争论谁对谁错。运用六顶思考帽法，将会使混乱的思考变</a:t>
            </a:r>
            <a:endPar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defTabSz="1217930">
              <a:lnSpc>
                <a:spcPts val="2000"/>
              </a:lnSpc>
              <a:defRPr/>
            </a:pPr>
            <a:r>
              <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得更清晰，使团体中无意义的争论变成集思广益的创造，使每个人变得富有创造性。</a:t>
            </a:r>
            <a:endParaRPr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pic>
        <p:nvPicPr>
          <p:cNvPr id="2" name="图片 1"/>
          <p:cNvPicPr>
            <a:picLocks noChangeAspect="1"/>
          </p:cNvPicPr>
          <p:nvPr/>
        </p:nvPicPr>
        <p:blipFill>
          <a:blip r:embed="rId1"/>
          <a:srcRect l="29586" t="33149" r="32621" b="17865"/>
          <a:stretch>
            <a:fillRect/>
          </a:stretch>
        </p:blipFill>
        <p:spPr>
          <a:xfrm>
            <a:off x="1000125" y="1296035"/>
            <a:ext cx="5266055" cy="4265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04"/>
          <p:cNvGrpSpPr/>
          <p:nvPr/>
        </p:nvGrpSpPr>
        <p:grpSpPr>
          <a:xfrm>
            <a:off x="822017" y="4412075"/>
            <a:ext cx="416850" cy="412951"/>
            <a:chOff x="5929313" y="3292475"/>
            <a:chExt cx="2206626" cy="2185988"/>
          </a:xfrm>
          <a:solidFill>
            <a:schemeClr val="accent1"/>
          </a:solidFill>
        </p:grpSpPr>
        <p:sp>
          <p:nvSpPr>
            <p:cNvPr id="3" name="Freeform 91"/>
            <p:cNvSpPr>
              <a:spLocks noEditPoints="1"/>
            </p:cNvSpPr>
            <p:nvPr/>
          </p:nvSpPr>
          <p:spPr bwMode="auto">
            <a:xfrm>
              <a:off x="5929313" y="3497263"/>
              <a:ext cx="2009775" cy="1981200"/>
            </a:xfrm>
            <a:custGeom>
              <a:avLst/>
              <a:gdLst>
                <a:gd name="T0" fmla="*/ 316 w 3797"/>
                <a:gd name="T1" fmla="*/ 1627 h 3746"/>
                <a:gd name="T2" fmla="*/ 269 w 3797"/>
                <a:gd name="T3" fmla="*/ 1684 h 3746"/>
                <a:gd name="T4" fmla="*/ 263 w 3797"/>
                <a:gd name="T5" fmla="*/ 1758 h 3746"/>
                <a:gd name="T6" fmla="*/ 299 w 3797"/>
                <a:gd name="T7" fmla="*/ 1824 h 3746"/>
                <a:gd name="T8" fmla="*/ 1999 w 3797"/>
                <a:gd name="T9" fmla="*/ 3478 h 3746"/>
                <a:gd name="T10" fmla="*/ 2061 w 3797"/>
                <a:gd name="T11" fmla="*/ 3487 h 3746"/>
                <a:gd name="T12" fmla="*/ 2123 w 3797"/>
                <a:gd name="T13" fmla="*/ 3464 h 3746"/>
                <a:gd name="T14" fmla="*/ 2171 w 3797"/>
                <a:gd name="T15" fmla="*/ 3405 h 3746"/>
                <a:gd name="T16" fmla="*/ 2631 w 3797"/>
                <a:gd name="T17" fmla="*/ 1731 h 3746"/>
                <a:gd name="T18" fmla="*/ 2397 w 3797"/>
                <a:gd name="T19" fmla="*/ 1577 h 3746"/>
                <a:gd name="T20" fmla="*/ 2163 w 3797"/>
                <a:gd name="T21" fmla="*/ 1482 h 3746"/>
                <a:gd name="T22" fmla="*/ 1929 w 3797"/>
                <a:gd name="T23" fmla="*/ 1429 h 3746"/>
                <a:gd name="T24" fmla="*/ 1695 w 3797"/>
                <a:gd name="T25" fmla="*/ 1396 h 3746"/>
                <a:gd name="T26" fmla="*/ 1460 w 3797"/>
                <a:gd name="T27" fmla="*/ 1364 h 3746"/>
                <a:gd name="T28" fmla="*/ 1227 w 3797"/>
                <a:gd name="T29" fmla="*/ 1315 h 3746"/>
                <a:gd name="T30" fmla="*/ 2436 w 3797"/>
                <a:gd name="T31" fmla="*/ 265 h 3746"/>
                <a:gd name="T32" fmla="*/ 2221 w 3797"/>
                <a:gd name="T33" fmla="*/ 477 h 3746"/>
                <a:gd name="T34" fmla="*/ 2221 w 3797"/>
                <a:gd name="T35" fmla="*/ 535 h 3746"/>
                <a:gd name="T36" fmla="*/ 1351 w 3797"/>
                <a:gd name="T37" fmla="*/ 1212 h 3746"/>
                <a:gd name="T38" fmla="*/ 1689 w 3797"/>
                <a:gd name="T39" fmla="*/ 1264 h 3746"/>
                <a:gd name="T40" fmla="*/ 1909 w 3797"/>
                <a:gd name="T41" fmla="*/ 1294 h 3746"/>
                <a:gd name="T42" fmla="*/ 2136 w 3797"/>
                <a:gd name="T43" fmla="*/ 1340 h 3746"/>
                <a:gd name="T44" fmla="*/ 2368 w 3797"/>
                <a:gd name="T45" fmla="*/ 1421 h 3746"/>
                <a:gd name="T46" fmla="*/ 2604 w 3797"/>
                <a:gd name="T47" fmla="*/ 1550 h 3746"/>
                <a:gd name="T48" fmla="*/ 2840 w 3797"/>
                <a:gd name="T49" fmla="*/ 1745 h 3746"/>
                <a:gd name="T50" fmla="*/ 3259 w 3797"/>
                <a:gd name="T51" fmla="*/ 1561 h 3746"/>
                <a:gd name="T52" fmla="*/ 3316 w 3797"/>
                <a:gd name="T53" fmla="*/ 1561 h 3746"/>
                <a:gd name="T54" fmla="*/ 3531 w 3797"/>
                <a:gd name="T55" fmla="*/ 1350 h 3746"/>
                <a:gd name="T56" fmla="*/ 3531 w 3797"/>
                <a:gd name="T57" fmla="*/ 1292 h 3746"/>
                <a:gd name="T58" fmla="*/ 2493 w 3797"/>
                <a:gd name="T59" fmla="*/ 265 h 3746"/>
                <a:gd name="T60" fmla="*/ 2465 w 3797"/>
                <a:gd name="T61" fmla="*/ 0 h 3746"/>
                <a:gd name="T62" fmla="*/ 2589 w 3797"/>
                <a:gd name="T63" fmla="*/ 25 h 3746"/>
                <a:gd name="T64" fmla="*/ 2696 w 3797"/>
                <a:gd name="T65" fmla="*/ 95 h 3746"/>
                <a:gd name="T66" fmla="*/ 3755 w 3797"/>
                <a:gd name="T67" fmla="*/ 1160 h 3746"/>
                <a:gd name="T68" fmla="*/ 3795 w 3797"/>
                <a:gd name="T69" fmla="*/ 1278 h 3746"/>
                <a:gd name="T70" fmla="*/ 3787 w 3797"/>
                <a:gd name="T71" fmla="*/ 1405 h 3746"/>
                <a:gd name="T72" fmla="*/ 3731 w 3797"/>
                <a:gd name="T73" fmla="*/ 1517 h 3746"/>
                <a:gd name="T74" fmla="*/ 3485 w 3797"/>
                <a:gd name="T75" fmla="*/ 1759 h 3746"/>
                <a:gd name="T76" fmla="*/ 3372 w 3797"/>
                <a:gd name="T77" fmla="*/ 1815 h 3746"/>
                <a:gd name="T78" fmla="*/ 3240 w 3797"/>
                <a:gd name="T79" fmla="*/ 1823 h 3746"/>
                <a:gd name="T80" fmla="*/ 3109 w 3797"/>
                <a:gd name="T81" fmla="*/ 1774 h 3746"/>
                <a:gd name="T82" fmla="*/ 2367 w 3797"/>
                <a:gd name="T83" fmla="*/ 3586 h 3746"/>
                <a:gd name="T84" fmla="*/ 2263 w 3797"/>
                <a:gd name="T85" fmla="*/ 3684 h 3746"/>
                <a:gd name="T86" fmla="*/ 2129 w 3797"/>
                <a:gd name="T87" fmla="*/ 3738 h 3746"/>
                <a:gd name="T88" fmla="*/ 2047 w 3797"/>
                <a:gd name="T89" fmla="*/ 3746 h 3746"/>
                <a:gd name="T90" fmla="*/ 1989 w 3797"/>
                <a:gd name="T91" fmla="*/ 3741 h 3746"/>
                <a:gd name="T92" fmla="*/ 1852 w 3797"/>
                <a:gd name="T93" fmla="*/ 3693 h 3746"/>
                <a:gd name="T94" fmla="*/ 115 w 3797"/>
                <a:gd name="T95" fmla="*/ 2008 h 3746"/>
                <a:gd name="T96" fmla="*/ 33 w 3797"/>
                <a:gd name="T97" fmla="*/ 1890 h 3746"/>
                <a:gd name="T98" fmla="*/ 0 w 3797"/>
                <a:gd name="T99" fmla="*/ 1755 h 3746"/>
                <a:gd name="T100" fmla="*/ 17 w 3797"/>
                <a:gd name="T101" fmla="*/ 1614 h 3746"/>
                <a:gd name="T102" fmla="*/ 84 w 3797"/>
                <a:gd name="T103" fmla="*/ 1491 h 3746"/>
                <a:gd name="T104" fmla="*/ 191 w 3797"/>
                <a:gd name="T105" fmla="*/ 1400 h 3746"/>
                <a:gd name="T106" fmla="*/ 1983 w 3797"/>
                <a:gd name="T107" fmla="*/ 636 h 3746"/>
                <a:gd name="T108" fmla="*/ 1955 w 3797"/>
                <a:gd name="T109" fmla="*/ 506 h 3746"/>
                <a:gd name="T110" fmla="*/ 1979 w 3797"/>
                <a:gd name="T111" fmla="*/ 381 h 3746"/>
                <a:gd name="T112" fmla="*/ 2049 w 3797"/>
                <a:gd name="T113" fmla="*/ 277 h 3746"/>
                <a:gd name="T114" fmla="*/ 2301 w 3797"/>
                <a:gd name="T115" fmla="*/ 43 h 3746"/>
                <a:gd name="T116" fmla="*/ 2421 w 3797"/>
                <a:gd name="T117" fmla="*/ 2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7" h="3746">
                  <a:moveTo>
                    <a:pt x="1148" y="1293"/>
                  </a:moveTo>
                  <a:lnTo>
                    <a:pt x="339" y="1614"/>
                  </a:lnTo>
                  <a:lnTo>
                    <a:pt x="316" y="1627"/>
                  </a:lnTo>
                  <a:lnTo>
                    <a:pt x="296" y="1643"/>
                  </a:lnTo>
                  <a:lnTo>
                    <a:pt x="281" y="1661"/>
                  </a:lnTo>
                  <a:lnTo>
                    <a:pt x="269" y="1684"/>
                  </a:lnTo>
                  <a:lnTo>
                    <a:pt x="261" y="1708"/>
                  </a:lnTo>
                  <a:lnTo>
                    <a:pt x="260" y="1734"/>
                  </a:lnTo>
                  <a:lnTo>
                    <a:pt x="263" y="1758"/>
                  </a:lnTo>
                  <a:lnTo>
                    <a:pt x="269" y="1782"/>
                  </a:lnTo>
                  <a:lnTo>
                    <a:pt x="281" y="1804"/>
                  </a:lnTo>
                  <a:lnTo>
                    <a:pt x="299" y="1824"/>
                  </a:lnTo>
                  <a:lnTo>
                    <a:pt x="1957" y="3450"/>
                  </a:lnTo>
                  <a:lnTo>
                    <a:pt x="1976" y="3466"/>
                  </a:lnTo>
                  <a:lnTo>
                    <a:pt x="1999" y="3478"/>
                  </a:lnTo>
                  <a:lnTo>
                    <a:pt x="2021" y="3484"/>
                  </a:lnTo>
                  <a:lnTo>
                    <a:pt x="2045" y="3487"/>
                  </a:lnTo>
                  <a:lnTo>
                    <a:pt x="2061" y="3487"/>
                  </a:lnTo>
                  <a:lnTo>
                    <a:pt x="2076" y="3484"/>
                  </a:lnTo>
                  <a:lnTo>
                    <a:pt x="2101" y="3476"/>
                  </a:lnTo>
                  <a:lnTo>
                    <a:pt x="2123" y="3464"/>
                  </a:lnTo>
                  <a:lnTo>
                    <a:pt x="2143" y="3449"/>
                  </a:lnTo>
                  <a:lnTo>
                    <a:pt x="2159" y="3428"/>
                  </a:lnTo>
                  <a:lnTo>
                    <a:pt x="2171" y="3405"/>
                  </a:lnTo>
                  <a:lnTo>
                    <a:pt x="2787" y="1877"/>
                  </a:lnTo>
                  <a:lnTo>
                    <a:pt x="2709" y="1799"/>
                  </a:lnTo>
                  <a:lnTo>
                    <a:pt x="2631" y="1731"/>
                  </a:lnTo>
                  <a:lnTo>
                    <a:pt x="2553" y="1672"/>
                  </a:lnTo>
                  <a:lnTo>
                    <a:pt x="2475" y="1621"/>
                  </a:lnTo>
                  <a:lnTo>
                    <a:pt x="2397" y="1577"/>
                  </a:lnTo>
                  <a:lnTo>
                    <a:pt x="2319" y="1540"/>
                  </a:lnTo>
                  <a:lnTo>
                    <a:pt x="2241" y="1508"/>
                  </a:lnTo>
                  <a:lnTo>
                    <a:pt x="2163" y="1482"/>
                  </a:lnTo>
                  <a:lnTo>
                    <a:pt x="2085" y="1461"/>
                  </a:lnTo>
                  <a:lnTo>
                    <a:pt x="2007" y="1444"/>
                  </a:lnTo>
                  <a:lnTo>
                    <a:pt x="1929" y="1429"/>
                  </a:lnTo>
                  <a:lnTo>
                    <a:pt x="1851" y="1416"/>
                  </a:lnTo>
                  <a:lnTo>
                    <a:pt x="1773" y="1405"/>
                  </a:lnTo>
                  <a:lnTo>
                    <a:pt x="1695" y="1396"/>
                  </a:lnTo>
                  <a:lnTo>
                    <a:pt x="1616" y="1385"/>
                  </a:lnTo>
                  <a:lnTo>
                    <a:pt x="1539" y="1376"/>
                  </a:lnTo>
                  <a:lnTo>
                    <a:pt x="1460" y="1364"/>
                  </a:lnTo>
                  <a:lnTo>
                    <a:pt x="1383" y="1351"/>
                  </a:lnTo>
                  <a:lnTo>
                    <a:pt x="1304" y="1335"/>
                  </a:lnTo>
                  <a:lnTo>
                    <a:pt x="1227" y="1315"/>
                  </a:lnTo>
                  <a:lnTo>
                    <a:pt x="1148" y="1293"/>
                  </a:lnTo>
                  <a:close/>
                  <a:moveTo>
                    <a:pt x="2455" y="259"/>
                  </a:moveTo>
                  <a:lnTo>
                    <a:pt x="2436" y="265"/>
                  </a:lnTo>
                  <a:lnTo>
                    <a:pt x="2419" y="277"/>
                  </a:lnTo>
                  <a:lnTo>
                    <a:pt x="2233" y="461"/>
                  </a:lnTo>
                  <a:lnTo>
                    <a:pt x="2221" y="477"/>
                  </a:lnTo>
                  <a:lnTo>
                    <a:pt x="2216" y="496"/>
                  </a:lnTo>
                  <a:lnTo>
                    <a:pt x="2216" y="516"/>
                  </a:lnTo>
                  <a:lnTo>
                    <a:pt x="2221" y="535"/>
                  </a:lnTo>
                  <a:lnTo>
                    <a:pt x="2233" y="551"/>
                  </a:lnTo>
                  <a:lnTo>
                    <a:pt x="2457" y="772"/>
                  </a:lnTo>
                  <a:lnTo>
                    <a:pt x="1351" y="1212"/>
                  </a:lnTo>
                  <a:lnTo>
                    <a:pt x="1461" y="1233"/>
                  </a:lnTo>
                  <a:lnTo>
                    <a:pt x="1575" y="1249"/>
                  </a:lnTo>
                  <a:lnTo>
                    <a:pt x="1689" y="1264"/>
                  </a:lnTo>
                  <a:lnTo>
                    <a:pt x="1761" y="1273"/>
                  </a:lnTo>
                  <a:lnTo>
                    <a:pt x="1835" y="1282"/>
                  </a:lnTo>
                  <a:lnTo>
                    <a:pt x="1909" y="1294"/>
                  </a:lnTo>
                  <a:lnTo>
                    <a:pt x="1984" y="1307"/>
                  </a:lnTo>
                  <a:lnTo>
                    <a:pt x="2060" y="1322"/>
                  </a:lnTo>
                  <a:lnTo>
                    <a:pt x="2136" y="1340"/>
                  </a:lnTo>
                  <a:lnTo>
                    <a:pt x="2213" y="1363"/>
                  </a:lnTo>
                  <a:lnTo>
                    <a:pt x="2291" y="1389"/>
                  </a:lnTo>
                  <a:lnTo>
                    <a:pt x="2368" y="1421"/>
                  </a:lnTo>
                  <a:lnTo>
                    <a:pt x="2447" y="1458"/>
                  </a:lnTo>
                  <a:lnTo>
                    <a:pt x="2525" y="1500"/>
                  </a:lnTo>
                  <a:lnTo>
                    <a:pt x="2604" y="1550"/>
                  </a:lnTo>
                  <a:lnTo>
                    <a:pt x="2683" y="1607"/>
                  </a:lnTo>
                  <a:lnTo>
                    <a:pt x="2761" y="1672"/>
                  </a:lnTo>
                  <a:lnTo>
                    <a:pt x="2840" y="1745"/>
                  </a:lnTo>
                  <a:lnTo>
                    <a:pt x="3011" y="1321"/>
                  </a:lnTo>
                  <a:lnTo>
                    <a:pt x="3241" y="1549"/>
                  </a:lnTo>
                  <a:lnTo>
                    <a:pt x="3259" y="1561"/>
                  </a:lnTo>
                  <a:lnTo>
                    <a:pt x="3277" y="1568"/>
                  </a:lnTo>
                  <a:lnTo>
                    <a:pt x="3297" y="1568"/>
                  </a:lnTo>
                  <a:lnTo>
                    <a:pt x="3316" y="1561"/>
                  </a:lnTo>
                  <a:lnTo>
                    <a:pt x="3333" y="1549"/>
                  </a:lnTo>
                  <a:lnTo>
                    <a:pt x="3517" y="1367"/>
                  </a:lnTo>
                  <a:lnTo>
                    <a:pt x="3531" y="1350"/>
                  </a:lnTo>
                  <a:lnTo>
                    <a:pt x="3536" y="1330"/>
                  </a:lnTo>
                  <a:lnTo>
                    <a:pt x="3536" y="1311"/>
                  </a:lnTo>
                  <a:lnTo>
                    <a:pt x="3531" y="1292"/>
                  </a:lnTo>
                  <a:lnTo>
                    <a:pt x="3517" y="1274"/>
                  </a:lnTo>
                  <a:lnTo>
                    <a:pt x="2511" y="277"/>
                  </a:lnTo>
                  <a:lnTo>
                    <a:pt x="2493" y="265"/>
                  </a:lnTo>
                  <a:lnTo>
                    <a:pt x="2475" y="259"/>
                  </a:lnTo>
                  <a:lnTo>
                    <a:pt x="2455" y="259"/>
                  </a:lnTo>
                  <a:close/>
                  <a:moveTo>
                    <a:pt x="2465" y="0"/>
                  </a:moveTo>
                  <a:lnTo>
                    <a:pt x="2508" y="2"/>
                  </a:lnTo>
                  <a:lnTo>
                    <a:pt x="2549" y="10"/>
                  </a:lnTo>
                  <a:lnTo>
                    <a:pt x="2589" y="25"/>
                  </a:lnTo>
                  <a:lnTo>
                    <a:pt x="2628" y="43"/>
                  </a:lnTo>
                  <a:lnTo>
                    <a:pt x="2663" y="66"/>
                  </a:lnTo>
                  <a:lnTo>
                    <a:pt x="2696" y="95"/>
                  </a:lnTo>
                  <a:lnTo>
                    <a:pt x="3703" y="1092"/>
                  </a:lnTo>
                  <a:lnTo>
                    <a:pt x="3731" y="1125"/>
                  </a:lnTo>
                  <a:lnTo>
                    <a:pt x="3755" y="1160"/>
                  </a:lnTo>
                  <a:lnTo>
                    <a:pt x="3773" y="1198"/>
                  </a:lnTo>
                  <a:lnTo>
                    <a:pt x="3787" y="1237"/>
                  </a:lnTo>
                  <a:lnTo>
                    <a:pt x="3795" y="1278"/>
                  </a:lnTo>
                  <a:lnTo>
                    <a:pt x="3797" y="1321"/>
                  </a:lnTo>
                  <a:lnTo>
                    <a:pt x="3795" y="1364"/>
                  </a:lnTo>
                  <a:lnTo>
                    <a:pt x="3787" y="1405"/>
                  </a:lnTo>
                  <a:lnTo>
                    <a:pt x="3773" y="1445"/>
                  </a:lnTo>
                  <a:lnTo>
                    <a:pt x="3753" y="1483"/>
                  </a:lnTo>
                  <a:lnTo>
                    <a:pt x="3731" y="1517"/>
                  </a:lnTo>
                  <a:lnTo>
                    <a:pt x="3701" y="1550"/>
                  </a:lnTo>
                  <a:lnTo>
                    <a:pt x="3517" y="1731"/>
                  </a:lnTo>
                  <a:lnTo>
                    <a:pt x="3485" y="1759"/>
                  </a:lnTo>
                  <a:lnTo>
                    <a:pt x="3451" y="1783"/>
                  </a:lnTo>
                  <a:lnTo>
                    <a:pt x="3412" y="1801"/>
                  </a:lnTo>
                  <a:lnTo>
                    <a:pt x="3372" y="1815"/>
                  </a:lnTo>
                  <a:lnTo>
                    <a:pt x="3331" y="1824"/>
                  </a:lnTo>
                  <a:lnTo>
                    <a:pt x="3288" y="1827"/>
                  </a:lnTo>
                  <a:lnTo>
                    <a:pt x="3240" y="1823"/>
                  </a:lnTo>
                  <a:lnTo>
                    <a:pt x="3193" y="1813"/>
                  </a:lnTo>
                  <a:lnTo>
                    <a:pt x="3151" y="1796"/>
                  </a:lnTo>
                  <a:lnTo>
                    <a:pt x="3109" y="1774"/>
                  </a:lnTo>
                  <a:lnTo>
                    <a:pt x="2412" y="3501"/>
                  </a:lnTo>
                  <a:lnTo>
                    <a:pt x="2392" y="3545"/>
                  </a:lnTo>
                  <a:lnTo>
                    <a:pt x="2367" y="3586"/>
                  </a:lnTo>
                  <a:lnTo>
                    <a:pt x="2336" y="3623"/>
                  </a:lnTo>
                  <a:lnTo>
                    <a:pt x="2301" y="3655"/>
                  </a:lnTo>
                  <a:lnTo>
                    <a:pt x="2263" y="3684"/>
                  </a:lnTo>
                  <a:lnTo>
                    <a:pt x="2221" y="3706"/>
                  </a:lnTo>
                  <a:lnTo>
                    <a:pt x="2176" y="3725"/>
                  </a:lnTo>
                  <a:lnTo>
                    <a:pt x="2129" y="3738"/>
                  </a:lnTo>
                  <a:lnTo>
                    <a:pt x="2089" y="3743"/>
                  </a:lnTo>
                  <a:lnTo>
                    <a:pt x="2049" y="3746"/>
                  </a:lnTo>
                  <a:lnTo>
                    <a:pt x="2047" y="3746"/>
                  </a:lnTo>
                  <a:lnTo>
                    <a:pt x="2043" y="3746"/>
                  </a:lnTo>
                  <a:lnTo>
                    <a:pt x="2039" y="3746"/>
                  </a:lnTo>
                  <a:lnTo>
                    <a:pt x="1989" y="3741"/>
                  </a:lnTo>
                  <a:lnTo>
                    <a:pt x="1941" y="3731"/>
                  </a:lnTo>
                  <a:lnTo>
                    <a:pt x="1895" y="3714"/>
                  </a:lnTo>
                  <a:lnTo>
                    <a:pt x="1852" y="3693"/>
                  </a:lnTo>
                  <a:lnTo>
                    <a:pt x="1811" y="3665"/>
                  </a:lnTo>
                  <a:lnTo>
                    <a:pt x="1773" y="3632"/>
                  </a:lnTo>
                  <a:lnTo>
                    <a:pt x="115" y="2008"/>
                  </a:lnTo>
                  <a:lnTo>
                    <a:pt x="83" y="1971"/>
                  </a:lnTo>
                  <a:lnTo>
                    <a:pt x="55" y="1932"/>
                  </a:lnTo>
                  <a:lnTo>
                    <a:pt x="33" y="1890"/>
                  </a:lnTo>
                  <a:lnTo>
                    <a:pt x="16" y="1846"/>
                  </a:lnTo>
                  <a:lnTo>
                    <a:pt x="5" y="1801"/>
                  </a:lnTo>
                  <a:lnTo>
                    <a:pt x="0" y="1755"/>
                  </a:lnTo>
                  <a:lnTo>
                    <a:pt x="0" y="1708"/>
                  </a:lnTo>
                  <a:lnTo>
                    <a:pt x="5" y="1660"/>
                  </a:lnTo>
                  <a:lnTo>
                    <a:pt x="17" y="1614"/>
                  </a:lnTo>
                  <a:lnTo>
                    <a:pt x="35" y="1570"/>
                  </a:lnTo>
                  <a:lnTo>
                    <a:pt x="57" y="1529"/>
                  </a:lnTo>
                  <a:lnTo>
                    <a:pt x="84" y="1491"/>
                  </a:lnTo>
                  <a:lnTo>
                    <a:pt x="116" y="1457"/>
                  </a:lnTo>
                  <a:lnTo>
                    <a:pt x="151" y="1426"/>
                  </a:lnTo>
                  <a:lnTo>
                    <a:pt x="191" y="1400"/>
                  </a:lnTo>
                  <a:lnTo>
                    <a:pt x="233" y="1377"/>
                  </a:lnTo>
                  <a:lnTo>
                    <a:pt x="2003" y="675"/>
                  </a:lnTo>
                  <a:lnTo>
                    <a:pt x="1983" y="636"/>
                  </a:lnTo>
                  <a:lnTo>
                    <a:pt x="1967" y="594"/>
                  </a:lnTo>
                  <a:lnTo>
                    <a:pt x="1957" y="551"/>
                  </a:lnTo>
                  <a:lnTo>
                    <a:pt x="1955" y="506"/>
                  </a:lnTo>
                  <a:lnTo>
                    <a:pt x="1957" y="463"/>
                  </a:lnTo>
                  <a:lnTo>
                    <a:pt x="1965" y="421"/>
                  </a:lnTo>
                  <a:lnTo>
                    <a:pt x="1979" y="381"/>
                  </a:lnTo>
                  <a:lnTo>
                    <a:pt x="1997" y="345"/>
                  </a:lnTo>
                  <a:lnTo>
                    <a:pt x="2021" y="309"/>
                  </a:lnTo>
                  <a:lnTo>
                    <a:pt x="2049" y="277"/>
                  </a:lnTo>
                  <a:lnTo>
                    <a:pt x="2233" y="95"/>
                  </a:lnTo>
                  <a:lnTo>
                    <a:pt x="2267" y="67"/>
                  </a:lnTo>
                  <a:lnTo>
                    <a:pt x="2301" y="43"/>
                  </a:lnTo>
                  <a:lnTo>
                    <a:pt x="2340" y="25"/>
                  </a:lnTo>
                  <a:lnTo>
                    <a:pt x="2380" y="10"/>
                  </a:lnTo>
                  <a:lnTo>
                    <a:pt x="2421" y="2"/>
                  </a:lnTo>
                  <a:lnTo>
                    <a:pt x="246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Freeform 92"/>
            <p:cNvSpPr>
              <a:spLocks noEditPoints="1"/>
            </p:cNvSpPr>
            <p:nvPr/>
          </p:nvSpPr>
          <p:spPr bwMode="auto">
            <a:xfrm>
              <a:off x="6894513" y="4384675"/>
              <a:ext cx="344488" cy="342900"/>
            </a:xfrm>
            <a:custGeom>
              <a:avLst/>
              <a:gdLst>
                <a:gd name="T0" fmla="*/ 287 w 652"/>
                <a:gd name="T1" fmla="*/ 133 h 646"/>
                <a:gd name="T2" fmla="*/ 217 w 652"/>
                <a:gd name="T3" fmla="*/ 162 h 646"/>
                <a:gd name="T4" fmla="*/ 164 w 652"/>
                <a:gd name="T5" fmla="*/ 215 h 646"/>
                <a:gd name="T6" fmla="*/ 135 w 652"/>
                <a:gd name="T7" fmla="*/ 284 h 646"/>
                <a:gd name="T8" fmla="*/ 135 w 652"/>
                <a:gd name="T9" fmla="*/ 362 h 646"/>
                <a:gd name="T10" fmla="*/ 164 w 652"/>
                <a:gd name="T11" fmla="*/ 432 h 646"/>
                <a:gd name="T12" fmla="*/ 217 w 652"/>
                <a:gd name="T13" fmla="*/ 483 h 646"/>
                <a:gd name="T14" fmla="*/ 287 w 652"/>
                <a:gd name="T15" fmla="*/ 512 h 646"/>
                <a:gd name="T16" fmla="*/ 365 w 652"/>
                <a:gd name="T17" fmla="*/ 512 h 646"/>
                <a:gd name="T18" fmla="*/ 436 w 652"/>
                <a:gd name="T19" fmla="*/ 483 h 646"/>
                <a:gd name="T20" fmla="*/ 488 w 652"/>
                <a:gd name="T21" fmla="*/ 432 h 646"/>
                <a:gd name="T22" fmla="*/ 517 w 652"/>
                <a:gd name="T23" fmla="*/ 362 h 646"/>
                <a:gd name="T24" fmla="*/ 517 w 652"/>
                <a:gd name="T25" fmla="*/ 284 h 646"/>
                <a:gd name="T26" fmla="*/ 488 w 652"/>
                <a:gd name="T27" fmla="*/ 215 h 646"/>
                <a:gd name="T28" fmla="*/ 436 w 652"/>
                <a:gd name="T29" fmla="*/ 162 h 646"/>
                <a:gd name="T30" fmla="*/ 365 w 652"/>
                <a:gd name="T31" fmla="*/ 133 h 646"/>
                <a:gd name="T32" fmla="*/ 325 w 652"/>
                <a:gd name="T33" fmla="*/ 0 h 646"/>
                <a:gd name="T34" fmla="*/ 420 w 652"/>
                <a:gd name="T35" fmla="*/ 14 h 646"/>
                <a:gd name="T36" fmla="*/ 504 w 652"/>
                <a:gd name="T37" fmla="*/ 52 h 646"/>
                <a:gd name="T38" fmla="*/ 572 w 652"/>
                <a:gd name="T39" fmla="*/ 111 h 646"/>
                <a:gd name="T40" fmla="*/ 621 w 652"/>
                <a:gd name="T41" fmla="*/ 187 h 646"/>
                <a:gd name="T42" fmla="*/ 648 w 652"/>
                <a:gd name="T43" fmla="*/ 276 h 646"/>
                <a:gd name="T44" fmla="*/ 648 w 652"/>
                <a:gd name="T45" fmla="*/ 371 h 646"/>
                <a:gd name="T46" fmla="*/ 621 w 652"/>
                <a:gd name="T47" fmla="*/ 459 h 646"/>
                <a:gd name="T48" fmla="*/ 572 w 652"/>
                <a:gd name="T49" fmla="*/ 535 h 646"/>
                <a:gd name="T50" fmla="*/ 504 w 652"/>
                <a:gd name="T51" fmla="*/ 594 h 646"/>
                <a:gd name="T52" fmla="*/ 420 w 652"/>
                <a:gd name="T53" fmla="*/ 632 h 646"/>
                <a:gd name="T54" fmla="*/ 325 w 652"/>
                <a:gd name="T55" fmla="*/ 646 h 646"/>
                <a:gd name="T56" fmla="*/ 232 w 652"/>
                <a:gd name="T57" fmla="*/ 632 h 646"/>
                <a:gd name="T58" fmla="*/ 148 w 652"/>
                <a:gd name="T59" fmla="*/ 594 h 646"/>
                <a:gd name="T60" fmla="*/ 80 w 652"/>
                <a:gd name="T61" fmla="*/ 535 h 646"/>
                <a:gd name="T62" fmla="*/ 31 w 652"/>
                <a:gd name="T63" fmla="*/ 459 h 646"/>
                <a:gd name="T64" fmla="*/ 4 w 652"/>
                <a:gd name="T65" fmla="*/ 371 h 646"/>
                <a:gd name="T66" fmla="*/ 4 w 652"/>
                <a:gd name="T67" fmla="*/ 276 h 646"/>
                <a:gd name="T68" fmla="*/ 31 w 652"/>
                <a:gd name="T69" fmla="*/ 187 h 646"/>
                <a:gd name="T70" fmla="*/ 80 w 652"/>
                <a:gd name="T71" fmla="*/ 111 h 646"/>
                <a:gd name="T72" fmla="*/ 148 w 652"/>
                <a:gd name="T73" fmla="*/ 52 h 646"/>
                <a:gd name="T74" fmla="*/ 232 w 652"/>
                <a:gd name="T75" fmla="*/ 14 h 646"/>
                <a:gd name="T76" fmla="*/ 325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5" y="129"/>
                  </a:moveTo>
                  <a:lnTo>
                    <a:pt x="287" y="133"/>
                  </a:lnTo>
                  <a:lnTo>
                    <a:pt x="249" y="145"/>
                  </a:lnTo>
                  <a:lnTo>
                    <a:pt x="217" y="162"/>
                  </a:lnTo>
                  <a:lnTo>
                    <a:pt x="188" y="186"/>
                  </a:lnTo>
                  <a:lnTo>
                    <a:pt x="164" y="215"/>
                  </a:lnTo>
                  <a:lnTo>
                    <a:pt x="145" y="248"/>
                  </a:lnTo>
                  <a:lnTo>
                    <a:pt x="135" y="284"/>
                  </a:lnTo>
                  <a:lnTo>
                    <a:pt x="131" y="323"/>
                  </a:lnTo>
                  <a:lnTo>
                    <a:pt x="135" y="362"/>
                  </a:lnTo>
                  <a:lnTo>
                    <a:pt x="145" y="399"/>
                  </a:lnTo>
                  <a:lnTo>
                    <a:pt x="164" y="432"/>
                  </a:lnTo>
                  <a:lnTo>
                    <a:pt x="188" y="459"/>
                  </a:lnTo>
                  <a:lnTo>
                    <a:pt x="217" y="483"/>
                  </a:lnTo>
                  <a:lnTo>
                    <a:pt x="249" y="502"/>
                  </a:lnTo>
                  <a:lnTo>
                    <a:pt x="287" y="512"/>
                  </a:lnTo>
                  <a:lnTo>
                    <a:pt x="325" y="516"/>
                  </a:lnTo>
                  <a:lnTo>
                    <a:pt x="365" y="512"/>
                  </a:lnTo>
                  <a:lnTo>
                    <a:pt x="403" y="502"/>
                  </a:lnTo>
                  <a:lnTo>
                    <a:pt x="436" y="483"/>
                  </a:lnTo>
                  <a:lnTo>
                    <a:pt x="464" y="459"/>
                  </a:lnTo>
                  <a:lnTo>
                    <a:pt x="488" y="432"/>
                  </a:lnTo>
                  <a:lnTo>
                    <a:pt x="507" y="399"/>
                  </a:lnTo>
                  <a:lnTo>
                    <a:pt x="517" y="362"/>
                  </a:lnTo>
                  <a:lnTo>
                    <a:pt x="521" y="323"/>
                  </a:lnTo>
                  <a:lnTo>
                    <a:pt x="517" y="284"/>
                  </a:lnTo>
                  <a:lnTo>
                    <a:pt x="507" y="248"/>
                  </a:lnTo>
                  <a:lnTo>
                    <a:pt x="488" y="215"/>
                  </a:lnTo>
                  <a:lnTo>
                    <a:pt x="464" y="186"/>
                  </a:lnTo>
                  <a:lnTo>
                    <a:pt x="436" y="162"/>
                  </a:lnTo>
                  <a:lnTo>
                    <a:pt x="403" y="145"/>
                  </a:lnTo>
                  <a:lnTo>
                    <a:pt x="365" y="133"/>
                  </a:lnTo>
                  <a:lnTo>
                    <a:pt x="325" y="129"/>
                  </a:lnTo>
                  <a:close/>
                  <a:moveTo>
                    <a:pt x="325" y="0"/>
                  </a:moveTo>
                  <a:lnTo>
                    <a:pt x="373" y="4"/>
                  </a:lnTo>
                  <a:lnTo>
                    <a:pt x="420" y="14"/>
                  </a:lnTo>
                  <a:lnTo>
                    <a:pt x="463" y="30"/>
                  </a:lnTo>
                  <a:lnTo>
                    <a:pt x="504" y="52"/>
                  </a:lnTo>
                  <a:lnTo>
                    <a:pt x="540" y="79"/>
                  </a:lnTo>
                  <a:lnTo>
                    <a:pt x="572" y="111"/>
                  </a:lnTo>
                  <a:lnTo>
                    <a:pt x="599" y="148"/>
                  </a:lnTo>
                  <a:lnTo>
                    <a:pt x="621" y="187"/>
                  </a:lnTo>
                  <a:lnTo>
                    <a:pt x="637" y="229"/>
                  </a:lnTo>
                  <a:lnTo>
                    <a:pt x="648" y="276"/>
                  </a:lnTo>
                  <a:lnTo>
                    <a:pt x="652" y="323"/>
                  </a:lnTo>
                  <a:lnTo>
                    <a:pt x="648" y="371"/>
                  </a:lnTo>
                  <a:lnTo>
                    <a:pt x="637" y="416"/>
                  </a:lnTo>
                  <a:lnTo>
                    <a:pt x="621" y="459"/>
                  </a:lnTo>
                  <a:lnTo>
                    <a:pt x="599" y="499"/>
                  </a:lnTo>
                  <a:lnTo>
                    <a:pt x="572" y="535"/>
                  </a:lnTo>
                  <a:lnTo>
                    <a:pt x="540" y="566"/>
                  </a:lnTo>
                  <a:lnTo>
                    <a:pt x="504" y="594"/>
                  </a:lnTo>
                  <a:lnTo>
                    <a:pt x="463" y="616"/>
                  </a:lnTo>
                  <a:lnTo>
                    <a:pt x="420" y="632"/>
                  </a:lnTo>
                  <a:lnTo>
                    <a:pt x="373" y="643"/>
                  </a:lnTo>
                  <a:lnTo>
                    <a:pt x="325" y="646"/>
                  </a:lnTo>
                  <a:lnTo>
                    <a:pt x="277" y="643"/>
                  </a:lnTo>
                  <a:lnTo>
                    <a:pt x="232" y="632"/>
                  </a:lnTo>
                  <a:lnTo>
                    <a:pt x="188" y="616"/>
                  </a:lnTo>
                  <a:lnTo>
                    <a:pt x="148" y="594"/>
                  </a:lnTo>
                  <a:lnTo>
                    <a:pt x="112" y="566"/>
                  </a:lnTo>
                  <a:lnTo>
                    <a:pt x="80" y="535"/>
                  </a:lnTo>
                  <a:lnTo>
                    <a:pt x="52" y="499"/>
                  </a:lnTo>
                  <a:lnTo>
                    <a:pt x="31" y="459"/>
                  </a:lnTo>
                  <a:lnTo>
                    <a:pt x="13" y="416"/>
                  </a:lnTo>
                  <a:lnTo>
                    <a:pt x="4" y="371"/>
                  </a:lnTo>
                  <a:lnTo>
                    <a:pt x="0" y="323"/>
                  </a:lnTo>
                  <a:lnTo>
                    <a:pt x="4" y="276"/>
                  </a:lnTo>
                  <a:lnTo>
                    <a:pt x="13" y="229"/>
                  </a:lnTo>
                  <a:lnTo>
                    <a:pt x="31" y="187"/>
                  </a:lnTo>
                  <a:lnTo>
                    <a:pt x="52" y="148"/>
                  </a:lnTo>
                  <a:lnTo>
                    <a:pt x="80" y="111"/>
                  </a:lnTo>
                  <a:lnTo>
                    <a:pt x="112" y="79"/>
                  </a:lnTo>
                  <a:lnTo>
                    <a:pt x="148" y="52"/>
                  </a:lnTo>
                  <a:lnTo>
                    <a:pt x="188" y="30"/>
                  </a:lnTo>
                  <a:lnTo>
                    <a:pt x="232" y="14"/>
                  </a:lnTo>
                  <a:lnTo>
                    <a:pt x="277" y="4"/>
                  </a:lnTo>
                  <a:lnTo>
                    <a:pt x="32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Freeform 93"/>
            <p:cNvSpPr>
              <a:spLocks noEditPoints="1"/>
            </p:cNvSpPr>
            <p:nvPr/>
          </p:nvSpPr>
          <p:spPr bwMode="auto">
            <a:xfrm>
              <a:off x="7791451" y="3292475"/>
              <a:ext cx="344488" cy="341313"/>
            </a:xfrm>
            <a:custGeom>
              <a:avLst/>
              <a:gdLst>
                <a:gd name="T0" fmla="*/ 286 w 652"/>
                <a:gd name="T1" fmla="*/ 133 h 646"/>
                <a:gd name="T2" fmla="*/ 217 w 652"/>
                <a:gd name="T3" fmla="*/ 162 h 646"/>
                <a:gd name="T4" fmla="*/ 164 w 652"/>
                <a:gd name="T5" fmla="*/ 214 h 646"/>
                <a:gd name="T6" fmla="*/ 134 w 652"/>
                <a:gd name="T7" fmla="*/ 284 h 646"/>
                <a:gd name="T8" fmla="*/ 134 w 652"/>
                <a:gd name="T9" fmla="*/ 362 h 646"/>
                <a:gd name="T10" fmla="*/ 164 w 652"/>
                <a:gd name="T11" fmla="*/ 430 h 646"/>
                <a:gd name="T12" fmla="*/ 217 w 652"/>
                <a:gd name="T13" fmla="*/ 483 h 646"/>
                <a:gd name="T14" fmla="*/ 286 w 652"/>
                <a:gd name="T15" fmla="*/ 512 h 646"/>
                <a:gd name="T16" fmla="*/ 365 w 652"/>
                <a:gd name="T17" fmla="*/ 512 h 646"/>
                <a:gd name="T18" fmla="*/ 436 w 652"/>
                <a:gd name="T19" fmla="*/ 483 h 646"/>
                <a:gd name="T20" fmla="*/ 488 w 652"/>
                <a:gd name="T21" fmla="*/ 430 h 646"/>
                <a:gd name="T22" fmla="*/ 517 w 652"/>
                <a:gd name="T23" fmla="*/ 362 h 646"/>
                <a:gd name="T24" fmla="*/ 517 w 652"/>
                <a:gd name="T25" fmla="*/ 284 h 646"/>
                <a:gd name="T26" fmla="*/ 488 w 652"/>
                <a:gd name="T27" fmla="*/ 214 h 646"/>
                <a:gd name="T28" fmla="*/ 436 w 652"/>
                <a:gd name="T29" fmla="*/ 162 h 646"/>
                <a:gd name="T30" fmla="*/ 365 w 652"/>
                <a:gd name="T31" fmla="*/ 133 h 646"/>
                <a:gd name="T32" fmla="*/ 326 w 652"/>
                <a:gd name="T33" fmla="*/ 0 h 646"/>
                <a:gd name="T34" fmla="*/ 420 w 652"/>
                <a:gd name="T35" fmla="*/ 13 h 646"/>
                <a:gd name="T36" fmla="*/ 504 w 652"/>
                <a:gd name="T37" fmla="*/ 51 h 646"/>
                <a:gd name="T38" fmla="*/ 572 w 652"/>
                <a:gd name="T39" fmla="*/ 111 h 646"/>
                <a:gd name="T40" fmla="*/ 621 w 652"/>
                <a:gd name="T41" fmla="*/ 186 h 646"/>
                <a:gd name="T42" fmla="*/ 649 w 652"/>
                <a:gd name="T43" fmla="*/ 274 h 646"/>
                <a:gd name="T44" fmla="*/ 649 w 652"/>
                <a:gd name="T45" fmla="*/ 370 h 646"/>
                <a:gd name="T46" fmla="*/ 621 w 652"/>
                <a:gd name="T47" fmla="*/ 458 h 646"/>
                <a:gd name="T48" fmla="*/ 572 w 652"/>
                <a:gd name="T49" fmla="*/ 535 h 646"/>
                <a:gd name="T50" fmla="*/ 504 w 652"/>
                <a:gd name="T51" fmla="*/ 593 h 646"/>
                <a:gd name="T52" fmla="*/ 420 w 652"/>
                <a:gd name="T53" fmla="*/ 631 h 646"/>
                <a:gd name="T54" fmla="*/ 326 w 652"/>
                <a:gd name="T55" fmla="*/ 646 h 646"/>
                <a:gd name="T56" fmla="*/ 232 w 652"/>
                <a:gd name="T57" fmla="*/ 631 h 646"/>
                <a:gd name="T58" fmla="*/ 149 w 652"/>
                <a:gd name="T59" fmla="*/ 593 h 646"/>
                <a:gd name="T60" fmla="*/ 80 w 652"/>
                <a:gd name="T61" fmla="*/ 535 h 646"/>
                <a:gd name="T62" fmla="*/ 30 w 652"/>
                <a:gd name="T63" fmla="*/ 458 h 646"/>
                <a:gd name="T64" fmla="*/ 4 w 652"/>
                <a:gd name="T65" fmla="*/ 370 h 646"/>
                <a:gd name="T66" fmla="*/ 4 w 652"/>
                <a:gd name="T67" fmla="*/ 274 h 646"/>
                <a:gd name="T68" fmla="*/ 30 w 652"/>
                <a:gd name="T69" fmla="*/ 186 h 646"/>
                <a:gd name="T70" fmla="*/ 80 w 652"/>
                <a:gd name="T71" fmla="*/ 111 h 646"/>
                <a:gd name="T72" fmla="*/ 149 w 652"/>
                <a:gd name="T73" fmla="*/ 51 h 646"/>
                <a:gd name="T74" fmla="*/ 232 w 652"/>
                <a:gd name="T75" fmla="*/ 13 h 646"/>
                <a:gd name="T76" fmla="*/ 326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6" y="129"/>
                  </a:moveTo>
                  <a:lnTo>
                    <a:pt x="286" y="133"/>
                  </a:lnTo>
                  <a:lnTo>
                    <a:pt x="250" y="144"/>
                  </a:lnTo>
                  <a:lnTo>
                    <a:pt x="217" y="162"/>
                  </a:lnTo>
                  <a:lnTo>
                    <a:pt x="188" y="186"/>
                  </a:lnTo>
                  <a:lnTo>
                    <a:pt x="164" y="214"/>
                  </a:lnTo>
                  <a:lnTo>
                    <a:pt x="146" y="247"/>
                  </a:lnTo>
                  <a:lnTo>
                    <a:pt x="134" y="284"/>
                  </a:lnTo>
                  <a:lnTo>
                    <a:pt x="130" y="322"/>
                  </a:lnTo>
                  <a:lnTo>
                    <a:pt x="134" y="362"/>
                  </a:lnTo>
                  <a:lnTo>
                    <a:pt x="146" y="397"/>
                  </a:lnTo>
                  <a:lnTo>
                    <a:pt x="164" y="430"/>
                  </a:lnTo>
                  <a:lnTo>
                    <a:pt x="188" y="459"/>
                  </a:lnTo>
                  <a:lnTo>
                    <a:pt x="217" y="483"/>
                  </a:lnTo>
                  <a:lnTo>
                    <a:pt x="250" y="500"/>
                  </a:lnTo>
                  <a:lnTo>
                    <a:pt x="286" y="512"/>
                  </a:lnTo>
                  <a:lnTo>
                    <a:pt x="326" y="516"/>
                  </a:lnTo>
                  <a:lnTo>
                    <a:pt x="365" y="512"/>
                  </a:lnTo>
                  <a:lnTo>
                    <a:pt x="402" y="500"/>
                  </a:lnTo>
                  <a:lnTo>
                    <a:pt x="436" y="483"/>
                  </a:lnTo>
                  <a:lnTo>
                    <a:pt x="464" y="459"/>
                  </a:lnTo>
                  <a:lnTo>
                    <a:pt x="488" y="430"/>
                  </a:lnTo>
                  <a:lnTo>
                    <a:pt x="506" y="397"/>
                  </a:lnTo>
                  <a:lnTo>
                    <a:pt x="517" y="362"/>
                  </a:lnTo>
                  <a:lnTo>
                    <a:pt x="521" y="322"/>
                  </a:lnTo>
                  <a:lnTo>
                    <a:pt x="517" y="284"/>
                  </a:lnTo>
                  <a:lnTo>
                    <a:pt x="506" y="247"/>
                  </a:lnTo>
                  <a:lnTo>
                    <a:pt x="488" y="214"/>
                  </a:lnTo>
                  <a:lnTo>
                    <a:pt x="464" y="186"/>
                  </a:lnTo>
                  <a:lnTo>
                    <a:pt x="436" y="162"/>
                  </a:lnTo>
                  <a:lnTo>
                    <a:pt x="402" y="144"/>
                  </a:lnTo>
                  <a:lnTo>
                    <a:pt x="365" y="133"/>
                  </a:lnTo>
                  <a:lnTo>
                    <a:pt x="326" y="129"/>
                  </a:lnTo>
                  <a:close/>
                  <a:moveTo>
                    <a:pt x="326" y="0"/>
                  </a:moveTo>
                  <a:lnTo>
                    <a:pt x="374" y="4"/>
                  </a:lnTo>
                  <a:lnTo>
                    <a:pt x="420" y="13"/>
                  </a:lnTo>
                  <a:lnTo>
                    <a:pt x="464" y="30"/>
                  </a:lnTo>
                  <a:lnTo>
                    <a:pt x="504" y="51"/>
                  </a:lnTo>
                  <a:lnTo>
                    <a:pt x="540" y="79"/>
                  </a:lnTo>
                  <a:lnTo>
                    <a:pt x="572" y="111"/>
                  </a:lnTo>
                  <a:lnTo>
                    <a:pt x="600" y="146"/>
                  </a:lnTo>
                  <a:lnTo>
                    <a:pt x="621" y="186"/>
                  </a:lnTo>
                  <a:lnTo>
                    <a:pt x="638" y="230"/>
                  </a:lnTo>
                  <a:lnTo>
                    <a:pt x="649" y="274"/>
                  </a:lnTo>
                  <a:lnTo>
                    <a:pt x="652" y="322"/>
                  </a:lnTo>
                  <a:lnTo>
                    <a:pt x="649" y="370"/>
                  </a:lnTo>
                  <a:lnTo>
                    <a:pt x="638" y="416"/>
                  </a:lnTo>
                  <a:lnTo>
                    <a:pt x="621" y="458"/>
                  </a:lnTo>
                  <a:lnTo>
                    <a:pt x="600" y="498"/>
                  </a:lnTo>
                  <a:lnTo>
                    <a:pt x="572" y="535"/>
                  </a:lnTo>
                  <a:lnTo>
                    <a:pt x="540" y="566"/>
                  </a:lnTo>
                  <a:lnTo>
                    <a:pt x="504" y="593"/>
                  </a:lnTo>
                  <a:lnTo>
                    <a:pt x="464" y="615"/>
                  </a:lnTo>
                  <a:lnTo>
                    <a:pt x="420" y="631"/>
                  </a:lnTo>
                  <a:lnTo>
                    <a:pt x="374" y="642"/>
                  </a:lnTo>
                  <a:lnTo>
                    <a:pt x="326" y="646"/>
                  </a:lnTo>
                  <a:lnTo>
                    <a:pt x="278" y="642"/>
                  </a:lnTo>
                  <a:lnTo>
                    <a:pt x="232" y="631"/>
                  </a:lnTo>
                  <a:lnTo>
                    <a:pt x="189" y="615"/>
                  </a:lnTo>
                  <a:lnTo>
                    <a:pt x="149" y="593"/>
                  </a:lnTo>
                  <a:lnTo>
                    <a:pt x="112" y="566"/>
                  </a:lnTo>
                  <a:lnTo>
                    <a:pt x="80" y="535"/>
                  </a:lnTo>
                  <a:lnTo>
                    <a:pt x="53" y="498"/>
                  </a:lnTo>
                  <a:lnTo>
                    <a:pt x="30" y="458"/>
                  </a:lnTo>
                  <a:lnTo>
                    <a:pt x="14" y="416"/>
                  </a:lnTo>
                  <a:lnTo>
                    <a:pt x="4" y="370"/>
                  </a:lnTo>
                  <a:lnTo>
                    <a:pt x="0" y="322"/>
                  </a:lnTo>
                  <a:lnTo>
                    <a:pt x="4" y="274"/>
                  </a:lnTo>
                  <a:lnTo>
                    <a:pt x="14" y="230"/>
                  </a:lnTo>
                  <a:lnTo>
                    <a:pt x="30" y="186"/>
                  </a:lnTo>
                  <a:lnTo>
                    <a:pt x="53" y="146"/>
                  </a:lnTo>
                  <a:lnTo>
                    <a:pt x="80" y="111"/>
                  </a:lnTo>
                  <a:lnTo>
                    <a:pt x="112" y="79"/>
                  </a:lnTo>
                  <a:lnTo>
                    <a:pt x="149" y="51"/>
                  </a:lnTo>
                  <a:lnTo>
                    <a:pt x="189" y="30"/>
                  </a:lnTo>
                  <a:lnTo>
                    <a:pt x="232" y="13"/>
                  </a:lnTo>
                  <a:lnTo>
                    <a:pt x="278" y="4"/>
                  </a:lnTo>
                  <a:lnTo>
                    <a:pt x="326"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Freeform 94"/>
            <p:cNvSpPr>
              <a:spLocks noEditPoints="1"/>
            </p:cNvSpPr>
            <p:nvPr/>
          </p:nvSpPr>
          <p:spPr bwMode="auto">
            <a:xfrm>
              <a:off x="6481763" y="4316413"/>
              <a:ext cx="274638" cy="274638"/>
            </a:xfrm>
            <a:custGeom>
              <a:avLst/>
              <a:gdLst>
                <a:gd name="T0" fmla="*/ 229 w 521"/>
                <a:gd name="T1" fmla="*/ 133 h 517"/>
                <a:gd name="T2" fmla="*/ 178 w 521"/>
                <a:gd name="T3" fmla="*/ 158 h 517"/>
                <a:gd name="T4" fmla="*/ 142 w 521"/>
                <a:gd name="T5" fmla="*/ 201 h 517"/>
                <a:gd name="T6" fmla="*/ 129 w 521"/>
                <a:gd name="T7" fmla="*/ 258 h 517"/>
                <a:gd name="T8" fmla="*/ 142 w 521"/>
                <a:gd name="T9" fmla="*/ 315 h 517"/>
                <a:gd name="T10" fmla="*/ 178 w 521"/>
                <a:gd name="T11" fmla="*/ 358 h 517"/>
                <a:gd name="T12" fmla="*/ 229 w 521"/>
                <a:gd name="T13" fmla="*/ 384 h 517"/>
                <a:gd name="T14" fmla="*/ 289 w 521"/>
                <a:gd name="T15" fmla="*/ 384 h 517"/>
                <a:gd name="T16" fmla="*/ 341 w 521"/>
                <a:gd name="T17" fmla="*/ 358 h 517"/>
                <a:gd name="T18" fmla="*/ 377 w 521"/>
                <a:gd name="T19" fmla="*/ 315 h 517"/>
                <a:gd name="T20" fmla="*/ 390 w 521"/>
                <a:gd name="T21" fmla="*/ 258 h 517"/>
                <a:gd name="T22" fmla="*/ 377 w 521"/>
                <a:gd name="T23" fmla="*/ 201 h 517"/>
                <a:gd name="T24" fmla="*/ 341 w 521"/>
                <a:gd name="T25" fmla="*/ 158 h 517"/>
                <a:gd name="T26" fmla="*/ 289 w 521"/>
                <a:gd name="T27" fmla="*/ 133 h 517"/>
                <a:gd name="T28" fmla="*/ 260 w 521"/>
                <a:gd name="T29" fmla="*/ 0 h 517"/>
                <a:gd name="T30" fmla="*/ 350 w 521"/>
                <a:gd name="T31" fmla="*/ 16 h 517"/>
                <a:gd name="T32" fmla="*/ 428 w 521"/>
                <a:gd name="T33" fmla="*/ 61 h 517"/>
                <a:gd name="T34" fmla="*/ 485 w 521"/>
                <a:gd name="T35" fmla="*/ 129 h 517"/>
                <a:gd name="T36" fmla="*/ 517 w 521"/>
                <a:gd name="T37" fmla="*/ 212 h 517"/>
                <a:gd name="T38" fmla="*/ 517 w 521"/>
                <a:gd name="T39" fmla="*/ 304 h 517"/>
                <a:gd name="T40" fmla="*/ 485 w 521"/>
                <a:gd name="T41" fmla="*/ 389 h 517"/>
                <a:gd name="T42" fmla="*/ 428 w 521"/>
                <a:gd name="T43" fmla="*/ 455 h 517"/>
                <a:gd name="T44" fmla="*/ 350 w 521"/>
                <a:gd name="T45" fmla="*/ 500 h 517"/>
                <a:gd name="T46" fmla="*/ 260 w 521"/>
                <a:gd name="T47" fmla="*/ 517 h 517"/>
                <a:gd name="T48" fmla="*/ 177 w 521"/>
                <a:gd name="T49" fmla="*/ 504 h 517"/>
                <a:gd name="T50" fmla="*/ 106 w 521"/>
                <a:gd name="T51" fmla="*/ 467 h 517"/>
                <a:gd name="T52" fmla="*/ 49 w 521"/>
                <a:gd name="T53" fmla="*/ 410 h 517"/>
                <a:gd name="T54" fmla="*/ 13 w 521"/>
                <a:gd name="T55" fmla="*/ 340 h 517"/>
                <a:gd name="T56" fmla="*/ 0 w 521"/>
                <a:gd name="T57" fmla="*/ 258 h 517"/>
                <a:gd name="T58" fmla="*/ 13 w 521"/>
                <a:gd name="T59" fmla="*/ 176 h 517"/>
                <a:gd name="T60" fmla="*/ 49 w 521"/>
                <a:gd name="T61" fmla="*/ 106 h 517"/>
                <a:gd name="T62" fmla="*/ 106 w 521"/>
                <a:gd name="T63" fmla="*/ 49 h 517"/>
                <a:gd name="T64" fmla="*/ 177 w 521"/>
                <a:gd name="T65" fmla="*/ 14 h 517"/>
                <a:gd name="T66" fmla="*/ 260 w 521"/>
                <a:gd name="T6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 h="517">
                  <a:moveTo>
                    <a:pt x="260" y="129"/>
                  </a:moveTo>
                  <a:lnTo>
                    <a:pt x="229" y="133"/>
                  </a:lnTo>
                  <a:lnTo>
                    <a:pt x="202" y="142"/>
                  </a:lnTo>
                  <a:lnTo>
                    <a:pt x="178" y="158"/>
                  </a:lnTo>
                  <a:lnTo>
                    <a:pt x="158" y="176"/>
                  </a:lnTo>
                  <a:lnTo>
                    <a:pt x="142" y="201"/>
                  </a:lnTo>
                  <a:lnTo>
                    <a:pt x="133" y="229"/>
                  </a:lnTo>
                  <a:lnTo>
                    <a:pt x="129" y="258"/>
                  </a:lnTo>
                  <a:lnTo>
                    <a:pt x="133" y="288"/>
                  </a:lnTo>
                  <a:lnTo>
                    <a:pt x="142" y="315"/>
                  </a:lnTo>
                  <a:lnTo>
                    <a:pt x="158" y="339"/>
                  </a:lnTo>
                  <a:lnTo>
                    <a:pt x="178" y="358"/>
                  </a:lnTo>
                  <a:lnTo>
                    <a:pt x="202" y="374"/>
                  </a:lnTo>
                  <a:lnTo>
                    <a:pt x="229" y="384"/>
                  </a:lnTo>
                  <a:lnTo>
                    <a:pt x="260" y="388"/>
                  </a:lnTo>
                  <a:lnTo>
                    <a:pt x="289" y="384"/>
                  </a:lnTo>
                  <a:lnTo>
                    <a:pt x="317" y="374"/>
                  </a:lnTo>
                  <a:lnTo>
                    <a:pt x="341" y="358"/>
                  </a:lnTo>
                  <a:lnTo>
                    <a:pt x="361" y="339"/>
                  </a:lnTo>
                  <a:lnTo>
                    <a:pt x="377" y="315"/>
                  </a:lnTo>
                  <a:lnTo>
                    <a:pt x="386" y="288"/>
                  </a:lnTo>
                  <a:lnTo>
                    <a:pt x="390" y="258"/>
                  </a:lnTo>
                  <a:lnTo>
                    <a:pt x="386" y="229"/>
                  </a:lnTo>
                  <a:lnTo>
                    <a:pt x="377" y="201"/>
                  </a:lnTo>
                  <a:lnTo>
                    <a:pt x="361" y="176"/>
                  </a:lnTo>
                  <a:lnTo>
                    <a:pt x="341" y="158"/>
                  </a:lnTo>
                  <a:lnTo>
                    <a:pt x="317" y="142"/>
                  </a:lnTo>
                  <a:lnTo>
                    <a:pt x="289" y="133"/>
                  </a:lnTo>
                  <a:lnTo>
                    <a:pt x="260" y="129"/>
                  </a:lnTo>
                  <a:close/>
                  <a:moveTo>
                    <a:pt x="260" y="0"/>
                  </a:moveTo>
                  <a:lnTo>
                    <a:pt x="306" y="4"/>
                  </a:lnTo>
                  <a:lnTo>
                    <a:pt x="350" y="16"/>
                  </a:lnTo>
                  <a:lnTo>
                    <a:pt x="392" y="35"/>
                  </a:lnTo>
                  <a:lnTo>
                    <a:pt x="428" y="61"/>
                  </a:lnTo>
                  <a:lnTo>
                    <a:pt x="460" y="92"/>
                  </a:lnTo>
                  <a:lnTo>
                    <a:pt x="485" y="129"/>
                  </a:lnTo>
                  <a:lnTo>
                    <a:pt x="504" y="168"/>
                  </a:lnTo>
                  <a:lnTo>
                    <a:pt x="517" y="212"/>
                  </a:lnTo>
                  <a:lnTo>
                    <a:pt x="521" y="258"/>
                  </a:lnTo>
                  <a:lnTo>
                    <a:pt x="517" y="304"/>
                  </a:lnTo>
                  <a:lnTo>
                    <a:pt x="504" y="348"/>
                  </a:lnTo>
                  <a:lnTo>
                    <a:pt x="485" y="389"/>
                  </a:lnTo>
                  <a:lnTo>
                    <a:pt x="460" y="425"/>
                  </a:lnTo>
                  <a:lnTo>
                    <a:pt x="428" y="455"/>
                  </a:lnTo>
                  <a:lnTo>
                    <a:pt x="392" y="481"/>
                  </a:lnTo>
                  <a:lnTo>
                    <a:pt x="350" y="500"/>
                  </a:lnTo>
                  <a:lnTo>
                    <a:pt x="306" y="512"/>
                  </a:lnTo>
                  <a:lnTo>
                    <a:pt x="260" y="517"/>
                  </a:lnTo>
                  <a:lnTo>
                    <a:pt x="217" y="513"/>
                  </a:lnTo>
                  <a:lnTo>
                    <a:pt x="177" y="504"/>
                  </a:lnTo>
                  <a:lnTo>
                    <a:pt x="140" y="488"/>
                  </a:lnTo>
                  <a:lnTo>
                    <a:pt x="106" y="467"/>
                  </a:lnTo>
                  <a:lnTo>
                    <a:pt x="76" y="440"/>
                  </a:lnTo>
                  <a:lnTo>
                    <a:pt x="49" y="410"/>
                  </a:lnTo>
                  <a:lnTo>
                    <a:pt x="28" y="377"/>
                  </a:lnTo>
                  <a:lnTo>
                    <a:pt x="13" y="340"/>
                  </a:lnTo>
                  <a:lnTo>
                    <a:pt x="2" y="300"/>
                  </a:lnTo>
                  <a:lnTo>
                    <a:pt x="0" y="258"/>
                  </a:lnTo>
                  <a:lnTo>
                    <a:pt x="2" y="217"/>
                  </a:lnTo>
                  <a:lnTo>
                    <a:pt x="13" y="176"/>
                  </a:lnTo>
                  <a:lnTo>
                    <a:pt x="28" y="139"/>
                  </a:lnTo>
                  <a:lnTo>
                    <a:pt x="49" y="106"/>
                  </a:lnTo>
                  <a:lnTo>
                    <a:pt x="76" y="76"/>
                  </a:lnTo>
                  <a:lnTo>
                    <a:pt x="106" y="49"/>
                  </a:lnTo>
                  <a:lnTo>
                    <a:pt x="140" y="28"/>
                  </a:lnTo>
                  <a:lnTo>
                    <a:pt x="177" y="14"/>
                  </a:lnTo>
                  <a:lnTo>
                    <a:pt x="217" y="3"/>
                  </a:lnTo>
                  <a:lnTo>
                    <a:pt x="26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Freeform 95"/>
            <p:cNvSpPr/>
            <p:nvPr/>
          </p:nvSpPr>
          <p:spPr bwMode="auto">
            <a:xfrm>
              <a:off x="6756401" y="4795838"/>
              <a:ext cx="138113" cy="136525"/>
            </a:xfrm>
            <a:custGeom>
              <a:avLst/>
              <a:gdLst>
                <a:gd name="T0" fmla="*/ 129 w 260"/>
                <a:gd name="T1" fmla="*/ 0 h 258"/>
                <a:gd name="T2" fmla="*/ 160 w 260"/>
                <a:gd name="T3" fmla="*/ 4 h 258"/>
                <a:gd name="T4" fmla="*/ 187 w 260"/>
                <a:gd name="T5" fmla="*/ 13 h 258"/>
                <a:gd name="T6" fmla="*/ 211 w 260"/>
                <a:gd name="T7" fmla="*/ 29 h 258"/>
                <a:gd name="T8" fmla="*/ 232 w 260"/>
                <a:gd name="T9" fmla="*/ 49 h 258"/>
                <a:gd name="T10" fmla="*/ 247 w 260"/>
                <a:gd name="T11" fmla="*/ 73 h 258"/>
                <a:gd name="T12" fmla="*/ 256 w 260"/>
                <a:gd name="T13" fmla="*/ 99 h 258"/>
                <a:gd name="T14" fmla="*/ 260 w 260"/>
                <a:gd name="T15" fmla="*/ 129 h 258"/>
                <a:gd name="T16" fmla="*/ 256 w 260"/>
                <a:gd name="T17" fmla="*/ 159 h 258"/>
                <a:gd name="T18" fmla="*/ 247 w 260"/>
                <a:gd name="T19" fmla="*/ 186 h 258"/>
                <a:gd name="T20" fmla="*/ 232 w 260"/>
                <a:gd name="T21" fmla="*/ 210 h 258"/>
                <a:gd name="T22" fmla="*/ 211 w 260"/>
                <a:gd name="T23" fmla="*/ 230 h 258"/>
                <a:gd name="T24" fmla="*/ 187 w 260"/>
                <a:gd name="T25" fmla="*/ 246 h 258"/>
                <a:gd name="T26" fmla="*/ 160 w 260"/>
                <a:gd name="T27" fmla="*/ 255 h 258"/>
                <a:gd name="T28" fmla="*/ 129 w 260"/>
                <a:gd name="T29" fmla="*/ 258 h 258"/>
                <a:gd name="T30" fmla="*/ 100 w 260"/>
                <a:gd name="T31" fmla="*/ 255 h 258"/>
                <a:gd name="T32" fmla="*/ 72 w 260"/>
                <a:gd name="T33" fmla="*/ 246 h 258"/>
                <a:gd name="T34" fmla="*/ 48 w 260"/>
                <a:gd name="T35" fmla="*/ 230 h 258"/>
                <a:gd name="T36" fmla="*/ 28 w 260"/>
                <a:gd name="T37" fmla="*/ 210 h 258"/>
                <a:gd name="T38" fmla="*/ 13 w 260"/>
                <a:gd name="T39" fmla="*/ 186 h 258"/>
                <a:gd name="T40" fmla="*/ 3 w 260"/>
                <a:gd name="T41" fmla="*/ 159 h 258"/>
                <a:gd name="T42" fmla="*/ 0 w 260"/>
                <a:gd name="T43" fmla="*/ 129 h 258"/>
                <a:gd name="T44" fmla="*/ 3 w 260"/>
                <a:gd name="T45" fmla="*/ 99 h 258"/>
                <a:gd name="T46" fmla="*/ 13 w 260"/>
                <a:gd name="T47" fmla="*/ 73 h 258"/>
                <a:gd name="T48" fmla="*/ 28 w 260"/>
                <a:gd name="T49" fmla="*/ 49 h 258"/>
                <a:gd name="T50" fmla="*/ 48 w 260"/>
                <a:gd name="T51" fmla="*/ 29 h 258"/>
                <a:gd name="T52" fmla="*/ 72 w 260"/>
                <a:gd name="T53" fmla="*/ 13 h 258"/>
                <a:gd name="T54" fmla="*/ 100 w 260"/>
                <a:gd name="T55" fmla="*/ 4 h 258"/>
                <a:gd name="T56" fmla="*/ 129 w 260"/>
                <a:gd name="T5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8">
                  <a:moveTo>
                    <a:pt x="129" y="0"/>
                  </a:moveTo>
                  <a:lnTo>
                    <a:pt x="160" y="4"/>
                  </a:lnTo>
                  <a:lnTo>
                    <a:pt x="187" y="13"/>
                  </a:lnTo>
                  <a:lnTo>
                    <a:pt x="211" y="29"/>
                  </a:lnTo>
                  <a:lnTo>
                    <a:pt x="232" y="49"/>
                  </a:lnTo>
                  <a:lnTo>
                    <a:pt x="247" y="73"/>
                  </a:lnTo>
                  <a:lnTo>
                    <a:pt x="256" y="99"/>
                  </a:lnTo>
                  <a:lnTo>
                    <a:pt x="260" y="129"/>
                  </a:lnTo>
                  <a:lnTo>
                    <a:pt x="256" y="159"/>
                  </a:lnTo>
                  <a:lnTo>
                    <a:pt x="247" y="186"/>
                  </a:lnTo>
                  <a:lnTo>
                    <a:pt x="232" y="210"/>
                  </a:lnTo>
                  <a:lnTo>
                    <a:pt x="211" y="230"/>
                  </a:lnTo>
                  <a:lnTo>
                    <a:pt x="187" y="246"/>
                  </a:lnTo>
                  <a:lnTo>
                    <a:pt x="160" y="255"/>
                  </a:lnTo>
                  <a:lnTo>
                    <a:pt x="129" y="258"/>
                  </a:lnTo>
                  <a:lnTo>
                    <a:pt x="100" y="255"/>
                  </a:lnTo>
                  <a:lnTo>
                    <a:pt x="72" y="246"/>
                  </a:lnTo>
                  <a:lnTo>
                    <a:pt x="48" y="230"/>
                  </a:lnTo>
                  <a:lnTo>
                    <a:pt x="28" y="210"/>
                  </a:lnTo>
                  <a:lnTo>
                    <a:pt x="13" y="186"/>
                  </a:lnTo>
                  <a:lnTo>
                    <a:pt x="3" y="159"/>
                  </a:lnTo>
                  <a:lnTo>
                    <a:pt x="0" y="129"/>
                  </a:lnTo>
                  <a:lnTo>
                    <a:pt x="3" y="99"/>
                  </a:lnTo>
                  <a:lnTo>
                    <a:pt x="13" y="73"/>
                  </a:lnTo>
                  <a:lnTo>
                    <a:pt x="28" y="49"/>
                  </a:lnTo>
                  <a:lnTo>
                    <a:pt x="48" y="29"/>
                  </a:lnTo>
                  <a:lnTo>
                    <a:pt x="72" y="13"/>
                  </a:lnTo>
                  <a:lnTo>
                    <a:pt x="100" y="4"/>
                  </a:lnTo>
                  <a:lnTo>
                    <a:pt x="129"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8" name="Freeform 96"/>
            <p:cNvSpPr/>
            <p:nvPr/>
          </p:nvSpPr>
          <p:spPr bwMode="auto">
            <a:xfrm>
              <a:off x="7859713" y="3770313"/>
              <a:ext cx="138113" cy="136525"/>
            </a:xfrm>
            <a:custGeom>
              <a:avLst/>
              <a:gdLst>
                <a:gd name="T0" fmla="*/ 131 w 260"/>
                <a:gd name="T1" fmla="*/ 0 h 257"/>
                <a:gd name="T2" fmla="*/ 160 w 260"/>
                <a:gd name="T3" fmla="*/ 2 h 257"/>
                <a:gd name="T4" fmla="*/ 188 w 260"/>
                <a:gd name="T5" fmla="*/ 11 h 257"/>
                <a:gd name="T6" fmla="*/ 212 w 260"/>
                <a:gd name="T7" fmla="*/ 27 h 257"/>
                <a:gd name="T8" fmla="*/ 232 w 260"/>
                <a:gd name="T9" fmla="*/ 47 h 257"/>
                <a:gd name="T10" fmla="*/ 247 w 260"/>
                <a:gd name="T11" fmla="*/ 71 h 257"/>
                <a:gd name="T12" fmla="*/ 258 w 260"/>
                <a:gd name="T13" fmla="*/ 99 h 257"/>
                <a:gd name="T14" fmla="*/ 260 w 260"/>
                <a:gd name="T15" fmla="*/ 128 h 257"/>
                <a:gd name="T16" fmla="*/ 258 w 260"/>
                <a:gd name="T17" fmla="*/ 157 h 257"/>
                <a:gd name="T18" fmla="*/ 247 w 260"/>
                <a:gd name="T19" fmla="*/ 184 h 257"/>
                <a:gd name="T20" fmla="*/ 232 w 260"/>
                <a:gd name="T21" fmla="*/ 208 h 257"/>
                <a:gd name="T22" fmla="*/ 212 w 260"/>
                <a:gd name="T23" fmla="*/ 228 h 257"/>
                <a:gd name="T24" fmla="*/ 188 w 260"/>
                <a:gd name="T25" fmla="*/ 244 h 257"/>
                <a:gd name="T26" fmla="*/ 160 w 260"/>
                <a:gd name="T27" fmla="*/ 253 h 257"/>
                <a:gd name="T28" fmla="*/ 131 w 260"/>
                <a:gd name="T29" fmla="*/ 257 h 257"/>
                <a:gd name="T30" fmla="*/ 100 w 260"/>
                <a:gd name="T31" fmla="*/ 253 h 257"/>
                <a:gd name="T32" fmla="*/ 74 w 260"/>
                <a:gd name="T33" fmla="*/ 244 h 257"/>
                <a:gd name="T34" fmla="*/ 50 w 260"/>
                <a:gd name="T35" fmla="*/ 228 h 257"/>
                <a:gd name="T36" fmla="*/ 30 w 260"/>
                <a:gd name="T37" fmla="*/ 208 h 257"/>
                <a:gd name="T38" fmla="*/ 14 w 260"/>
                <a:gd name="T39" fmla="*/ 184 h 257"/>
                <a:gd name="T40" fmla="*/ 4 w 260"/>
                <a:gd name="T41" fmla="*/ 157 h 257"/>
                <a:gd name="T42" fmla="*/ 0 w 260"/>
                <a:gd name="T43" fmla="*/ 128 h 257"/>
                <a:gd name="T44" fmla="*/ 4 w 260"/>
                <a:gd name="T45" fmla="*/ 99 h 257"/>
                <a:gd name="T46" fmla="*/ 14 w 260"/>
                <a:gd name="T47" fmla="*/ 71 h 257"/>
                <a:gd name="T48" fmla="*/ 30 w 260"/>
                <a:gd name="T49" fmla="*/ 47 h 257"/>
                <a:gd name="T50" fmla="*/ 50 w 260"/>
                <a:gd name="T51" fmla="*/ 27 h 257"/>
                <a:gd name="T52" fmla="*/ 74 w 260"/>
                <a:gd name="T53" fmla="*/ 11 h 257"/>
                <a:gd name="T54" fmla="*/ 100 w 260"/>
                <a:gd name="T55" fmla="*/ 2 h 257"/>
                <a:gd name="T56" fmla="*/ 131 w 260"/>
                <a:gd name="T5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7">
                  <a:moveTo>
                    <a:pt x="131" y="0"/>
                  </a:moveTo>
                  <a:lnTo>
                    <a:pt x="160" y="2"/>
                  </a:lnTo>
                  <a:lnTo>
                    <a:pt x="188" y="11"/>
                  </a:lnTo>
                  <a:lnTo>
                    <a:pt x="212" y="27"/>
                  </a:lnTo>
                  <a:lnTo>
                    <a:pt x="232" y="47"/>
                  </a:lnTo>
                  <a:lnTo>
                    <a:pt x="247" y="71"/>
                  </a:lnTo>
                  <a:lnTo>
                    <a:pt x="258" y="99"/>
                  </a:lnTo>
                  <a:lnTo>
                    <a:pt x="260" y="128"/>
                  </a:lnTo>
                  <a:lnTo>
                    <a:pt x="258" y="157"/>
                  </a:lnTo>
                  <a:lnTo>
                    <a:pt x="247" y="184"/>
                  </a:lnTo>
                  <a:lnTo>
                    <a:pt x="232" y="208"/>
                  </a:lnTo>
                  <a:lnTo>
                    <a:pt x="212" y="228"/>
                  </a:lnTo>
                  <a:lnTo>
                    <a:pt x="188" y="244"/>
                  </a:lnTo>
                  <a:lnTo>
                    <a:pt x="160" y="253"/>
                  </a:lnTo>
                  <a:lnTo>
                    <a:pt x="131" y="257"/>
                  </a:lnTo>
                  <a:lnTo>
                    <a:pt x="100" y="253"/>
                  </a:lnTo>
                  <a:lnTo>
                    <a:pt x="74" y="244"/>
                  </a:lnTo>
                  <a:lnTo>
                    <a:pt x="50" y="228"/>
                  </a:lnTo>
                  <a:lnTo>
                    <a:pt x="30" y="208"/>
                  </a:lnTo>
                  <a:lnTo>
                    <a:pt x="14" y="184"/>
                  </a:lnTo>
                  <a:lnTo>
                    <a:pt x="4" y="157"/>
                  </a:lnTo>
                  <a:lnTo>
                    <a:pt x="0" y="128"/>
                  </a:lnTo>
                  <a:lnTo>
                    <a:pt x="4" y="99"/>
                  </a:lnTo>
                  <a:lnTo>
                    <a:pt x="14" y="71"/>
                  </a:lnTo>
                  <a:lnTo>
                    <a:pt x="30" y="47"/>
                  </a:lnTo>
                  <a:lnTo>
                    <a:pt x="50" y="27"/>
                  </a:lnTo>
                  <a:lnTo>
                    <a:pt x="74" y="11"/>
                  </a:lnTo>
                  <a:lnTo>
                    <a:pt x="100" y="2"/>
                  </a:lnTo>
                  <a:lnTo>
                    <a:pt x="131"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9" name="Группа 190"/>
          <p:cNvGrpSpPr/>
          <p:nvPr/>
        </p:nvGrpSpPr>
        <p:grpSpPr>
          <a:xfrm>
            <a:off x="836892" y="2720093"/>
            <a:ext cx="415036" cy="411014"/>
            <a:chOff x="5929313" y="3287713"/>
            <a:chExt cx="1965324" cy="1946275"/>
          </a:xfrm>
          <a:solidFill>
            <a:schemeClr val="accent1"/>
          </a:solidFill>
        </p:grpSpPr>
        <p:sp>
          <p:nvSpPr>
            <p:cNvPr id="10" name="Freeform 171"/>
            <p:cNvSpPr>
              <a:spLocks noEditPoints="1"/>
            </p:cNvSpPr>
            <p:nvPr/>
          </p:nvSpPr>
          <p:spPr bwMode="auto">
            <a:xfrm>
              <a:off x="5929313"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1 w 1161"/>
                <a:gd name="T13" fmla="*/ 874 h 3678"/>
                <a:gd name="T14" fmla="*/ 320 w 1161"/>
                <a:gd name="T15" fmla="*/ 921 h 3678"/>
                <a:gd name="T16" fmla="*/ 266 w 1161"/>
                <a:gd name="T17" fmla="*/ 1005 h 3678"/>
                <a:gd name="T18" fmla="*/ 248 w 1161"/>
                <a:gd name="T19" fmla="*/ 1053 h 3678"/>
                <a:gd name="T20" fmla="*/ 235 w 1161"/>
                <a:gd name="T21" fmla="*/ 1182 h 3678"/>
                <a:gd name="T22" fmla="*/ 254 w 1161"/>
                <a:gd name="T23" fmla="*/ 1263 h 3678"/>
                <a:gd name="T24" fmla="*/ 298 w 1161"/>
                <a:gd name="T25" fmla="*/ 1349 h 3678"/>
                <a:gd name="T26" fmla="*/ 370 w 1161"/>
                <a:gd name="T27" fmla="*/ 1422 h 3678"/>
                <a:gd name="T28" fmla="*/ 432 w 1161"/>
                <a:gd name="T29" fmla="*/ 1458 h 3678"/>
                <a:gd name="T30" fmla="*/ 580 w 1161"/>
                <a:gd name="T31" fmla="*/ 1494 h 3678"/>
                <a:gd name="T32" fmla="*/ 729 w 1161"/>
                <a:gd name="T33" fmla="*/ 1460 h 3678"/>
                <a:gd name="T34" fmla="*/ 790 w 1161"/>
                <a:gd name="T35" fmla="*/ 1422 h 3678"/>
                <a:gd name="T36" fmla="*/ 863 w 1161"/>
                <a:gd name="T37" fmla="*/ 1348 h 3678"/>
                <a:gd name="T38" fmla="*/ 909 w 1161"/>
                <a:gd name="T39" fmla="*/ 1257 h 3678"/>
                <a:gd name="T40" fmla="*/ 926 w 1161"/>
                <a:gd name="T41" fmla="*/ 1182 h 3678"/>
                <a:gd name="T42" fmla="*/ 913 w 1161"/>
                <a:gd name="T43" fmla="*/ 1053 h 3678"/>
                <a:gd name="T44" fmla="*/ 881 w 1161"/>
                <a:gd name="T45" fmla="*/ 976 h 3678"/>
                <a:gd name="T46" fmla="*/ 862 w 1161"/>
                <a:gd name="T47" fmla="*/ 947 h 3678"/>
                <a:gd name="T48" fmla="*/ 789 w 1161"/>
                <a:gd name="T49" fmla="*/ 875 h 3678"/>
                <a:gd name="T50" fmla="*/ 697 w 1161"/>
                <a:gd name="T51" fmla="*/ 825 h 3678"/>
                <a:gd name="T52" fmla="*/ 580 w 1161"/>
                <a:gd name="T53" fmla="*/ 230 h 3678"/>
                <a:gd name="T54" fmla="*/ 490 w 1161"/>
                <a:gd name="T55" fmla="*/ 272 h 3678"/>
                <a:gd name="T56" fmla="*/ 464 w 1161"/>
                <a:gd name="T57" fmla="*/ 585 h 3678"/>
                <a:gd name="T58" fmla="*/ 697 w 1161"/>
                <a:gd name="T59" fmla="*/ 585 h 3678"/>
                <a:gd name="T60" fmla="*/ 670 w 1161"/>
                <a:gd name="T61" fmla="*/ 272 h 3678"/>
                <a:gd name="T62" fmla="*/ 580 w 1161"/>
                <a:gd name="T63" fmla="*/ 230 h 3678"/>
                <a:gd name="T64" fmla="*/ 716 w 1161"/>
                <a:gd name="T65" fmla="*/ 27 h 3678"/>
                <a:gd name="T66" fmla="*/ 856 w 1161"/>
                <a:gd name="T67" fmla="*/ 134 h 3678"/>
                <a:gd name="T68" fmla="*/ 924 w 1161"/>
                <a:gd name="T69" fmla="*/ 297 h 3678"/>
                <a:gd name="T70" fmla="*/ 1015 w 1161"/>
                <a:gd name="T71" fmla="*/ 770 h 3678"/>
                <a:gd name="T72" fmla="*/ 1131 w 1161"/>
                <a:gd name="T73" fmla="*/ 971 h 3678"/>
                <a:gd name="T74" fmla="*/ 1157 w 1161"/>
                <a:gd name="T75" fmla="*/ 1210 h 3678"/>
                <a:gd name="T76" fmla="*/ 1082 w 1161"/>
                <a:gd name="T77" fmla="*/ 1434 h 3678"/>
                <a:gd name="T78" fmla="*/ 928 w 1161"/>
                <a:gd name="T79" fmla="*/ 1605 h 3678"/>
                <a:gd name="T80" fmla="*/ 901 w 1161"/>
                <a:gd name="T81" fmla="*/ 3466 h 3678"/>
                <a:gd name="T82" fmla="*/ 793 w 1161"/>
                <a:gd name="T83" fmla="*/ 3606 h 3678"/>
                <a:gd name="T84" fmla="*/ 628 w 1161"/>
                <a:gd name="T85" fmla="*/ 3674 h 3678"/>
                <a:gd name="T86" fmla="*/ 445 w 1161"/>
                <a:gd name="T87" fmla="*/ 3651 h 3678"/>
                <a:gd name="T88" fmla="*/ 305 w 1161"/>
                <a:gd name="T89" fmla="*/ 3544 h 3678"/>
                <a:gd name="T90" fmla="*/ 236 w 1161"/>
                <a:gd name="T91" fmla="*/ 3379 h 3678"/>
                <a:gd name="T92" fmla="*/ 146 w 1161"/>
                <a:gd name="T93" fmla="*/ 1528 h 3678"/>
                <a:gd name="T94" fmla="*/ 29 w 1161"/>
                <a:gd name="T95" fmla="*/ 1328 h 3678"/>
                <a:gd name="T96" fmla="*/ 3 w 1161"/>
                <a:gd name="T97" fmla="*/ 1087 h 3678"/>
                <a:gd name="T98" fmla="*/ 78 w 1161"/>
                <a:gd name="T99" fmla="*/ 864 h 3678"/>
                <a:gd name="T100" fmla="*/ 232 w 1161"/>
                <a:gd name="T101" fmla="*/ 692 h 3678"/>
                <a:gd name="T102" fmla="*/ 260 w 1161"/>
                <a:gd name="T103" fmla="*/ 210 h 3678"/>
                <a:gd name="T104" fmla="*/ 368 w 1161"/>
                <a:gd name="T105" fmla="*/ 71 h 3678"/>
                <a:gd name="T106" fmla="*/ 533 w 1161"/>
                <a:gd name="T107"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1" h="3678">
                  <a:moveTo>
                    <a:pt x="464" y="1712"/>
                  </a:moveTo>
                  <a:lnTo>
                    <a:pt x="464" y="3332"/>
                  </a:lnTo>
                  <a:lnTo>
                    <a:pt x="467" y="3359"/>
                  </a:lnTo>
                  <a:lnTo>
                    <a:pt x="476" y="3383"/>
                  </a:lnTo>
                  <a:lnTo>
                    <a:pt x="490" y="3405"/>
                  </a:lnTo>
                  <a:lnTo>
                    <a:pt x="508" y="3423"/>
                  </a:lnTo>
                  <a:lnTo>
                    <a:pt x="529" y="3435"/>
                  </a:lnTo>
                  <a:lnTo>
                    <a:pt x="554" y="3445"/>
                  </a:lnTo>
                  <a:lnTo>
                    <a:pt x="580" y="3447"/>
                  </a:lnTo>
                  <a:lnTo>
                    <a:pt x="606" y="3445"/>
                  </a:lnTo>
                  <a:lnTo>
                    <a:pt x="631" y="3435"/>
                  </a:lnTo>
                  <a:lnTo>
                    <a:pt x="653" y="3423"/>
                  </a:lnTo>
                  <a:lnTo>
                    <a:pt x="670"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1" y="874"/>
                  </a:lnTo>
                  <a:lnTo>
                    <a:pt x="371" y="875"/>
                  </a:lnTo>
                  <a:lnTo>
                    <a:pt x="370" y="875"/>
                  </a:lnTo>
                  <a:lnTo>
                    <a:pt x="344" y="898"/>
                  </a:lnTo>
                  <a:lnTo>
                    <a:pt x="320" y="921"/>
                  </a:lnTo>
                  <a:lnTo>
                    <a:pt x="299" y="947"/>
                  </a:lnTo>
                  <a:lnTo>
                    <a:pt x="298" y="949"/>
                  </a:lnTo>
                  <a:lnTo>
                    <a:pt x="280" y="976"/>
                  </a:lnTo>
                  <a:lnTo>
                    <a:pt x="266" y="1005"/>
                  </a:lnTo>
                  <a:lnTo>
                    <a:pt x="254" y="1034"/>
                  </a:lnTo>
                  <a:lnTo>
                    <a:pt x="251" y="1040"/>
                  </a:lnTo>
                  <a:lnTo>
                    <a:pt x="249" y="1046"/>
                  </a:lnTo>
                  <a:lnTo>
                    <a:pt x="248" y="1053"/>
                  </a:lnTo>
                  <a:lnTo>
                    <a:pt x="240" y="1083"/>
                  </a:lnTo>
                  <a:lnTo>
                    <a:pt x="235" y="1115"/>
                  </a:lnTo>
                  <a:lnTo>
                    <a:pt x="232" y="1149"/>
                  </a:lnTo>
                  <a:lnTo>
                    <a:pt x="235" y="1182"/>
                  </a:lnTo>
                  <a:lnTo>
                    <a:pt x="240" y="1214"/>
                  </a:lnTo>
                  <a:lnTo>
                    <a:pt x="248" y="1246"/>
                  </a:lnTo>
                  <a:lnTo>
                    <a:pt x="250" y="1254"/>
                  </a:lnTo>
                  <a:lnTo>
                    <a:pt x="254" y="1263"/>
                  </a:lnTo>
                  <a:lnTo>
                    <a:pt x="266" y="1293"/>
                  </a:lnTo>
                  <a:lnTo>
                    <a:pt x="280" y="1321"/>
                  </a:lnTo>
                  <a:lnTo>
                    <a:pt x="297" y="1348"/>
                  </a:lnTo>
                  <a:lnTo>
                    <a:pt x="298" y="1349"/>
                  </a:lnTo>
                  <a:lnTo>
                    <a:pt x="299" y="1350"/>
                  </a:lnTo>
                  <a:lnTo>
                    <a:pt x="320" y="1376"/>
                  </a:lnTo>
                  <a:lnTo>
                    <a:pt x="344" y="1401"/>
                  </a:lnTo>
                  <a:lnTo>
                    <a:pt x="370" y="1422"/>
                  </a:lnTo>
                  <a:lnTo>
                    <a:pt x="371" y="1422"/>
                  </a:lnTo>
                  <a:lnTo>
                    <a:pt x="371"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59" y="1443"/>
                  </a:lnTo>
                  <a:lnTo>
                    <a:pt x="789" y="1423"/>
                  </a:lnTo>
                  <a:lnTo>
                    <a:pt x="789" y="1423"/>
                  </a:lnTo>
                  <a:lnTo>
                    <a:pt x="790" y="1422"/>
                  </a:lnTo>
                  <a:lnTo>
                    <a:pt x="816" y="1401"/>
                  </a:lnTo>
                  <a:lnTo>
                    <a:pt x="840" y="1376"/>
                  </a:lnTo>
                  <a:lnTo>
                    <a:pt x="862" y="1350"/>
                  </a:lnTo>
                  <a:lnTo>
                    <a:pt x="863" y="1348"/>
                  </a:lnTo>
                  <a:lnTo>
                    <a:pt x="881" y="1322"/>
                  </a:lnTo>
                  <a:lnTo>
                    <a:pt x="895" y="1293"/>
                  </a:lnTo>
                  <a:lnTo>
                    <a:pt x="907" y="1263"/>
                  </a:lnTo>
                  <a:lnTo>
                    <a:pt x="909" y="1257"/>
                  </a:lnTo>
                  <a:lnTo>
                    <a:pt x="911" y="1251"/>
                  </a:lnTo>
                  <a:lnTo>
                    <a:pt x="913" y="1246"/>
                  </a:lnTo>
                  <a:lnTo>
                    <a:pt x="921" y="1214"/>
                  </a:lnTo>
                  <a:lnTo>
                    <a:pt x="926" y="1182"/>
                  </a:lnTo>
                  <a:lnTo>
                    <a:pt x="928" y="1149"/>
                  </a:lnTo>
                  <a:lnTo>
                    <a:pt x="926" y="1115"/>
                  </a:lnTo>
                  <a:lnTo>
                    <a:pt x="921" y="1083"/>
                  </a:lnTo>
                  <a:lnTo>
                    <a:pt x="913" y="1053"/>
                  </a:lnTo>
                  <a:lnTo>
                    <a:pt x="910" y="1043"/>
                  </a:lnTo>
                  <a:lnTo>
                    <a:pt x="907" y="1034"/>
                  </a:lnTo>
                  <a:lnTo>
                    <a:pt x="895" y="1005"/>
                  </a:lnTo>
                  <a:lnTo>
                    <a:pt x="881" y="976"/>
                  </a:lnTo>
                  <a:lnTo>
                    <a:pt x="864" y="949"/>
                  </a:lnTo>
                  <a:lnTo>
                    <a:pt x="863" y="948"/>
                  </a:lnTo>
                  <a:lnTo>
                    <a:pt x="863" y="948"/>
                  </a:lnTo>
                  <a:lnTo>
                    <a:pt x="862" y="947"/>
                  </a:lnTo>
                  <a:lnTo>
                    <a:pt x="840" y="921"/>
                  </a:lnTo>
                  <a:lnTo>
                    <a:pt x="816" y="898"/>
                  </a:lnTo>
                  <a:lnTo>
                    <a:pt x="790" y="875"/>
                  </a:lnTo>
                  <a:lnTo>
                    <a:pt x="789" y="875"/>
                  </a:lnTo>
                  <a:lnTo>
                    <a:pt x="789" y="874"/>
                  </a:lnTo>
                  <a:lnTo>
                    <a:pt x="759"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7" y="318"/>
                  </a:lnTo>
                  <a:lnTo>
                    <a:pt x="464" y="344"/>
                  </a:lnTo>
                  <a:lnTo>
                    <a:pt x="464" y="585"/>
                  </a:lnTo>
                  <a:lnTo>
                    <a:pt x="521" y="577"/>
                  </a:lnTo>
                  <a:lnTo>
                    <a:pt x="580" y="574"/>
                  </a:lnTo>
                  <a:lnTo>
                    <a:pt x="640" y="577"/>
                  </a:lnTo>
                  <a:lnTo>
                    <a:pt x="697" y="585"/>
                  </a:lnTo>
                  <a:lnTo>
                    <a:pt x="697" y="344"/>
                  </a:lnTo>
                  <a:lnTo>
                    <a:pt x="693" y="318"/>
                  </a:lnTo>
                  <a:lnTo>
                    <a:pt x="685" y="293"/>
                  </a:lnTo>
                  <a:lnTo>
                    <a:pt x="670" y="272"/>
                  </a:lnTo>
                  <a:lnTo>
                    <a:pt x="653" y="255"/>
                  </a:lnTo>
                  <a:lnTo>
                    <a:pt x="631" y="242"/>
                  </a:lnTo>
                  <a:lnTo>
                    <a:pt x="606"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4" y="297"/>
                  </a:lnTo>
                  <a:lnTo>
                    <a:pt x="928" y="344"/>
                  </a:lnTo>
                  <a:lnTo>
                    <a:pt x="928" y="692"/>
                  </a:lnTo>
                  <a:lnTo>
                    <a:pt x="973" y="728"/>
                  </a:lnTo>
                  <a:lnTo>
                    <a:pt x="1015" y="770"/>
                  </a:lnTo>
                  <a:lnTo>
                    <a:pt x="1050" y="815"/>
                  </a:lnTo>
                  <a:lnTo>
                    <a:pt x="1082" y="864"/>
                  </a:lnTo>
                  <a:lnTo>
                    <a:pt x="1110" y="915"/>
                  </a:lnTo>
                  <a:lnTo>
                    <a:pt x="1131" y="971"/>
                  </a:lnTo>
                  <a:lnTo>
                    <a:pt x="1148" y="1028"/>
                  </a:lnTo>
                  <a:lnTo>
                    <a:pt x="1157" y="1087"/>
                  </a:lnTo>
                  <a:lnTo>
                    <a:pt x="1161" y="1149"/>
                  </a:lnTo>
                  <a:lnTo>
                    <a:pt x="1157" y="1210"/>
                  </a:lnTo>
                  <a:lnTo>
                    <a:pt x="1148" y="1270"/>
                  </a:lnTo>
                  <a:lnTo>
                    <a:pt x="1131" y="1328"/>
                  </a:lnTo>
                  <a:lnTo>
                    <a:pt x="1110" y="1382"/>
                  </a:lnTo>
                  <a:lnTo>
                    <a:pt x="1082" y="1434"/>
                  </a:lnTo>
                  <a:lnTo>
                    <a:pt x="1050" y="1483"/>
                  </a:lnTo>
                  <a:lnTo>
                    <a:pt x="1015" y="1528"/>
                  </a:lnTo>
                  <a:lnTo>
                    <a:pt x="973" y="1569"/>
                  </a:lnTo>
                  <a:lnTo>
                    <a:pt x="928" y="1605"/>
                  </a:lnTo>
                  <a:lnTo>
                    <a:pt x="928" y="3332"/>
                  </a:lnTo>
                  <a:lnTo>
                    <a:pt x="924"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3" y="3674"/>
                  </a:lnTo>
                  <a:lnTo>
                    <a:pt x="488" y="3666"/>
                  </a:lnTo>
                  <a:lnTo>
                    <a:pt x="445" y="3651"/>
                  </a:lnTo>
                  <a:lnTo>
                    <a:pt x="405" y="3631"/>
                  </a:lnTo>
                  <a:lnTo>
                    <a:pt x="368" y="3606"/>
                  </a:lnTo>
                  <a:lnTo>
                    <a:pt x="335" y="3577"/>
                  </a:lnTo>
                  <a:lnTo>
                    <a:pt x="305" y="3544"/>
                  </a:lnTo>
                  <a:lnTo>
                    <a:pt x="280" y="3506"/>
                  </a:lnTo>
                  <a:lnTo>
                    <a:pt x="260" y="3466"/>
                  </a:lnTo>
                  <a:lnTo>
                    <a:pt x="244" y="3424"/>
                  </a:lnTo>
                  <a:lnTo>
                    <a:pt x="236" y="3379"/>
                  </a:lnTo>
                  <a:lnTo>
                    <a:pt x="232" y="3332"/>
                  </a:lnTo>
                  <a:lnTo>
                    <a:pt x="232" y="1605"/>
                  </a:lnTo>
                  <a:lnTo>
                    <a:pt x="187" y="1569"/>
                  </a:lnTo>
                  <a:lnTo>
                    <a:pt x="146" y="1528"/>
                  </a:lnTo>
                  <a:lnTo>
                    <a:pt x="110" y="1483"/>
                  </a:lnTo>
                  <a:lnTo>
                    <a:pt x="78" y="1434"/>
                  </a:lnTo>
                  <a:lnTo>
                    <a:pt x="51" y="1382"/>
                  </a:lnTo>
                  <a:lnTo>
                    <a:pt x="29" y="1328"/>
                  </a:lnTo>
                  <a:lnTo>
                    <a:pt x="13" y="1270"/>
                  </a:lnTo>
                  <a:lnTo>
                    <a:pt x="3" y="1210"/>
                  </a:lnTo>
                  <a:lnTo>
                    <a:pt x="0" y="1149"/>
                  </a:lnTo>
                  <a:lnTo>
                    <a:pt x="3" y="1087"/>
                  </a:lnTo>
                  <a:lnTo>
                    <a:pt x="13" y="1028"/>
                  </a:lnTo>
                  <a:lnTo>
                    <a:pt x="29" y="971"/>
                  </a:lnTo>
                  <a:lnTo>
                    <a:pt x="51" y="915"/>
                  </a:lnTo>
                  <a:lnTo>
                    <a:pt x="78" y="864"/>
                  </a:lnTo>
                  <a:lnTo>
                    <a:pt x="110" y="815"/>
                  </a:lnTo>
                  <a:lnTo>
                    <a:pt x="146" y="770"/>
                  </a:lnTo>
                  <a:lnTo>
                    <a:pt x="187" y="728"/>
                  </a:lnTo>
                  <a:lnTo>
                    <a:pt x="232" y="692"/>
                  </a:lnTo>
                  <a:lnTo>
                    <a:pt x="232" y="344"/>
                  </a:lnTo>
                  <a:lnTo>
                    <a:pt x="236" y="297"/>
                  </a:lnTo>
                  <a:lnTo>
                    <a:pt x="244" y="252"/>
                  </a:lnTo>
                  <a:lnTo>
                    <a:pt x="260" y="210"/>
                  </a:lnTo>
                  <a:lnTo>
                    <a:pt x="280" y="170"/>
                  </a:lnTo>
                  <a:lnTo>
                    <a:pt x="305" y="134"/>
                  </a:lnTo>
                  <a:lnTo>
                    <a:pt x="335" y="101"/>
                  </a:lnTo>
                  <a:lnTo>
                    <a:pt x="368"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72"/>
            <p:cNvSpPr>
              <a:spLocks noEditPoints="1"/>
            </p:cNvSpPr>
            <p:nvPr/>
          </p:nvSpPr>
          <p:spPr bwMode="auto">
            <a:xfrm>
              <a:off x="7280275"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2 w 1161"/>
                <a:gd name="T13" fmla="*/ 874 h 3678"/>
                <a:gd name="T14" fmla="*/ 320 w 1161"/>
                <a:gd name="T15" fmla="*/ 921 h 3678"/>
                <a:gd name="T16" fmla="*/ 266 w 1161"/>
                <a:gd name="T17" fmla="*/ 1005 h 3678"/>
                <a:gd name="T18" fmla="*/ 240 w 1161"/>
                <a:gd name="T19" fmla="*/ 1083 h 3678"/>
                <a:gd name="T20" fmla="*/ 240 w 1161"/>
                <a:gd name="T21" fmla="*/ 1214 h 3678"/>
                <a:gd name="T22" fmla="*/ 266 w 1161"/>
                <a:gd name="T23" fmla="*/ 1293 h 3678"/>
                <a:gd name="T24" fmla="*/ 320 w 1161"/>
                <a:gd name="T25" fmla="*/ 1376 h 3678"/>
                <a:gd name="T26" fmla="*/ 372 w 1161"/>
                <a:gd name="T27" fmla="*/ 1423 h 3678"/>
                <a:gd name="T28" fmla="*/ 502 w 1161"/>
                <a:gd name="T29" fmla="*/ 1483 h 3678"/>
                <a:gd name="T30" fmla="*/ 659 w 1161"/>
                <a:gd name="T31" fmla="*/ 1484 h 3678"/>
                <a:gd name="T32" fmla="*/ 789 w 1161"/>
                <a:gd name="T33" fmla="*/ 1423 h 3678"/>
                <a:gd name="T34" fmla="*/ 840 w 1161"/>
                <a:gd name="T35" fmla="*/ 1376 h 3678"/>
                <a:gd name="T36" fmla="*/ 895 w 1161"/>
                <a:gd name="T37" fmla="*/ 1293 h 3678"/>
                <a:gd name="T38" fmla="*/ 921 w 1161"/>
                <a:gd name="T39" fmla="*/ 1214 h 3678"/>
                <a:gd name="T40" fmla="*/ 921 w 1161"/>
                <a:gd name="T41" fmla="*/ 1083 h 3678"/>
                <a:gd name="T42" fmla="*/ 895 w 1161"/>
                <a:gd name="T43" fmla="*/ 1005 h 3678"/>
                <a:gd name="T44" fmla="*/ 862 w 1161"/>
                <a:gd name="T45" fmla="*/ 947 h 3678"/>
                <a:gd name="T46" fmla="*/ 789 w 1161"/>
                <a:gd name="T47" fmla="*/ 875 h 3678"/>
                <a:gd name="T48" fmla="*/ 697 w 1161"/>
                <a:gd name="T49" fmla="*/ 825 h 3678"/>
                <a:gd name="T50" fmla="*/ 580 w 1161"/>
                <a:gd name="T51" fmla="*/ 230 h 3678"/>
                <a:gd name="T52" fmla="*/ 490 w 1161"/>
                <a:gd name="T53" fmla="*/ 272 h 3678"/>
                <a:gd name="T54" fmla="*/ 464 w 1161"/>
                <a:gd name="T55" fmla="*/ 585 h 3678"/>
                <a:gd name="T56" fmla="*/ 697 w 1161"/>
                <a:gd name="T57" fmla="*/ 585 h 3678"/>
                <a:gd name="T58" fmla="*/ 671 w 1161"/>
                <a:gd name="T59" fmla="*/ 272 h 3678"/>
                <a:gd name="T60" fmla="*/ 580 w 1161"/>
                <a:gd name="T61" fmla="*/ 230 h 3678"/>
                <a:gd name="T62" fmla="*/ 716 w 1161"/>
                <a:gd name="T63" fmla="*/ 27 h 3678"/>
                <a:gd name="T64" fmla="*/ 856 w 1161"/>
                <a:gd name="T65" fmla="*/ 134 h 3678"/>
                <a:gd name="T66" fmla="*/ 926 w 1161"/>
                <a:gd name="T67" fmla="*/ 297 h 3678"/>
                <a:gd name="T68" fmla="*/ 1015 w 1161"/>
                <a:gd name="T69" fmla="*/ 770 h 3678"/>
                <a:gd name="T70" fmla="*/ 1132 w 1161"/>
                <a:gd name="T71" fmla="*/ 971 h 3678"/>
                <a:gd name="T72" fmla="*/ 1157 w 1161"/>
                <a:gd name="T73" fmla="*/ 1210 h 3678"/>
                <a:gd name="T74" fmla="*/ 1084 w 1161"/>
                <a:gd name="T75" fmla="*/ 1434 h 3678"/>
                <a:gd name="T76" fmla="*/ 928 w 1161"/>
                <a:gd name="T77" fmla="*/ 1605 h 3678"/>
                <a:gd name="T78" fmla="*/ 901 w 1161"/>
                <a:gd name="T79" fmla="*/ 3466 h 3678"/>
                <a:gd name="T80" fmla="*/ 793 w 1161"/>
                <a:gd name="T81" fmla="*/ 3606 h 3678"/>
                <a:gd name="T82" fmla="*/ 628 w 1161"/>
                <a:gd name="T83" fmla="*/ 3674 h 3678"/>
                <a:gd name="T84" fmla="*/ 445 w 1161"/>
                <a:gd name="T85" fmla="*/ 3651 h 3678"/>
                <a:gd name="T86" fmla="*/ 305 w 1161"/>
                <a:gd name="T87" fmla="*/ 3544 h 3678"/>
                <a:gd name="T88" fmla="*/ 235 w 1161"/>
                <a:gd name="T89" fmla="*/ 3379 h 3678"/>
                <a:gd name="T90" fmla="*/ 146 w 1161"/>
                <a:gd name="T91" fmla="*/ 1528 h 3678"/>
                <a:gd name="T92" fmla="*/ 30 w 1161"/>
                <a:gd name="T93" fmla="*/ 1328 h 3678"/>
                <a:gd name="T94" fmla="*/ 4 w 1161"/>
                <a:gd name="T95" fmla="*/ 1087 h 3678"/>
                <a:gd name="T96" fmla="*/ 78 w 1161"/>
                <a:gd name="T97" fmla="*/ 864 h 3678"/>
                <a:gd name="T98" fmla="*/ 233 w 1161"/>
                <a:gd name="T99" fmla="*/ 692 h 3678"/>
                <a:gd name="T100" fmla="*/ 260 w 1161"/>
                <a:gd name="T101" fmla="*/ 210 h 3678"/>
                <a:gd name="T102" fmla="*/ 368 w 1161"/>
                <a:gd name="T103" fmla="*/ 71 h 3678"/>
                <a:gd name="T104" fmla="*/ 534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1712"/>
                  </a:moveTo>
                  <a:lnTo>
                    <a:pt x="464" y="3332"/>
                  </a:lnTo>
                  <a:lnTo>
                    <a:pt x="468" y="3359"/>
                  </a:lnTo>
                  <a:lnTo>
                    <a:pt x="476" y="3383"/>
                  </a:lnTo>
                  <a:lnTo>
                    <a:pt x="490" y="3405"/>
                  </a:lnTo>
                  <a:lnTo>
                    <a:pt x="508" y="3423"/>
                  </a:lnTo>
                  <a:lnTo>
                    <a:pt x="529" y="3435"/>
                  </a:lnTo>
                  <a:lnTo>
                    <a:pt x="554" y="3445"/>
                  </a:lnTo>
                  <a:lnTo>
                    <a:pt x="580" y="3447"/>
                  </a:lnTo>
                  <a:lnTo>
                    <a:pt x="608" y="3445"/>
                  </a:lnTo>
                  <a:lnTo>
                    <a:pt x="631" y="3435"/>
                  </a:lnTo>
                  <a:lnTo>
                    <a:pt x="653" y="3423"/>
                  </a:lnTo>
                  <a:lnTo>
                    <a:pt x="671"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2" y="874"/>
                  </a:lnTo>
                  <a:lnTo>
                    <a:pt x="372" y="875"/>
                  </a:lnTo>
                  <a:lnTo>
                    <a:pt x="370" y="875"/>
                  </a:lnTo>
                  <a:lnTo>
                    <a:pt x="344" y="898"/>
                  </a:lnTo>
                  <a:lnTo>
                    <a:pt x="320" y="921"/>
                  </a:lnTo>
                  <a:lnTo>
                    <a:pt x="299" y="947"/>
                  </a:lnTo>
                  <a:lnTo>
                    <a:pt x="298" y="949"/>
                  </a:lnTo>
                  <a:lnTo>
                    <a:pt x="280" y="976"/>
                  </a:lnTo>
                  <a:lnTo>
                    <a:pt x="266" y="1005"/>
                  </a:lnTo>
                  <a:lnTo>
                    <a:pt x="254" y="1034"/>
                  </a:lnTo>
                  <a:lnTo>
                    <a:pt x="250" y="1043"/>
                  </a:lnTo>
                  <a:lnTo>
                    <a:pt x="248" y="1053"/>
                  </a:lnTo>
                  <a:lnTo>
                    <a:pt x="240" y="1083"/>
                  </a:lnTo>
                  <a:lnTo>
                    <a:pt x="234" y="1115"/>
                  </a:lnTo>
                  <a:lnTo>
                    <a:pt x="233" y="1149"/>
                  </a:lnTo>
                  <a:lnTo>
                    <a:pt x="234" y="1182"/>
                  </a:lnTo>
                  <a:lnTo>
                    <a:pt x="240" y="1214"/>
                  </a:lnTo>
                  <a:lnTo>
                    <a:pt x="248" y="1246"/>
                  </a:lnTo>
                  <a:lnTo>
                    <a:pt x="250" y="1254"/>
                  </a:lnTo>
                  <a:lnTo>
                    <a:pt x="254" y="1263"/>
                  </a:lnTo>
                  <a:lnTo>
                    <a:pt x="266" y="1293"/>
                  </a:lnTo>
                  <a:lnTo>
                    <a:pt x="280" y="1321"/>
                  </a:lnTo>
                  <a:lnTo>
                    <a:pt x="298" y="1348"/>
                  </a:lnTo>
                  <a:lnTo>
                    <a:pt x="299" y="1350"/>
                  </a:lnTo>
                  <a:lnTo>
                    <a:pt x="320" y="1376"/>
                  </a:lnTo>
                  <a:lnTo>
                    <a:pt x="344" y="1401"/>
                  </a:lnTo>
                  <a:lnTo>
                    <a:pt x="370" y="1422"/>
                  </a:lnTo>
                  <a:lnTo>
                    <a:pt x="372" y="1422"/>
                  </a:lnTo>
                  <a:lnTo>
                    <a:pt x="372"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60" y="1443"/>
                  </a:lnTo>
                  <a:lnTo>
                    <a:pt x="789" y="1423"/>
                  </a:lnTo>
                  <a:lnTo>
                    <a:pt x="789" y="1423"/>
                  </a:lnTo>
                  <a:lnTo>
                    <a:pt x="791" y="1422"/>
                  </a:lnTo>
                  <a:lnTo>
                    <a:pt x="817" y="1401"/>
                  </a:lnTo>
                  <a:lnTo>
                    <a:pt x="840" y="1376"/>
                  </a:lnTo>
                  <a:lnTo>
                    <a:pt x="862" y="1350"/>
                  </a:lnTo>
                  <a:lnTo>
                    <a:pt x="864" y="1348"/>
                  </a:lnTo>
                  <a:lnTo>
                    <a:pt x="881" y="1322"/>
                  </a:lnTo>
                  <a:lnTo>
                    <a:pt x="895" y="1293"/>
                  </a:lnTo>
                  <a:lnTo>
                    <a:pt x="907" y="1263"/>
                  </a:lnTo>
                  <a:lnTo>
                    <a:pt x="910" y="1255"/>
                  </a:lnTo>
                  <a:lnTo>
                    <a:pt x="913" y="1246"/>
                  </a:lnTo>
                  <a:lnTo>
                    <a:pt x="921" y="1214"/>
                  </a:lnTo>
                  <a:lnTo>
                    <a:pt x="927" y="1182"/>
                  </a:lnTo>
                  <a:lnTo>
                    <a:pt x="928" y="1149"/>
                  </a:lnTo>
                  <a:lnTo>
                    <a:pt x="927" y="1115"/>
                  </a:lnTo>
                  <a:lnTo>
                    <a:pt x="921" y="1083"/>
                  </a:lnTo>
                  <a:lnTo>
                    <a:pt x="914" y="1053"/>
                  </a:lnTo>
                  <a:lnTo>
                    <a:pt x="910" y="1043"/>
                  </a:lnTo>
                  <a:lnTo>
                    <a:pt x="908" y="1034"/>
                  </a:lnTo>
                  <a:lnTo>
                    <a:pt x="895" y="1005"/>
                  </a:lnTo>
                  <a:lnTo>
                    <a:pt x="881" y="976"/>
                  </a:lnTo>
                  <a:lnTo>
                    <a:pt x="864" y="949"/>
                  </a:lnTo>
                  <a:lnTo>
                    <a:pt x="863" y="948"/>
                  </a:lnTo>
                  <a:lnTo>
                    <a:pt x="862" y="947"/>
                  </a:lnTo>
                  <a:lnTo>
                    <a:pt x="840" y="921"/>
                  </a:lnTo>
                  <a:lnTo>
                    <a:pt x="817" y="898"/>
                  </a:lnTo>
                  <a:lnTo>
                    <a:pt x="791" y="875"/>
                  </a:lnTo>
                  <a:lnTo>
                    <a:pt x="789" y="875"/>
                  </a:lnTo>
                  <a:lnTo>
                    <a:pt x="789" y="874"/>
                  </a:lnTo>
                  <a:lnTo>
                    <a:pt x="760"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8" y="318"/>
                  </a:lnTo>
                  <a:lnTo>
                    <a:pt x="464" y="344"/>
                  </a:lnTo>
                  <a:lnTo>
                    <a:pt x="464" y="585"/>
                  </a:lnTo>
                  <a:lnTo>
                    <a:pt x="521" y="577"/>
                  </a:lnTo>
                  <a:lnTo>
                    <a:pt x="580" y="574"/>
                  </a:lnTo>
                  <a:lnTo>
                    <a:pt x="640" y="577"/>
                  </a:lnTo>
                  <a:lnTo>
                    <a:pt x="697" y="585"/>
                  </a:lnTo>
                  <a:lnTo>
                    <a:pt x="697" y="344"/>
                  </a:lnTo>
                  <a:lnTo>
                    <a:pt x="693" y="318"/>
                  </a:lnTo>
                  <a:lnTo>
                    <a:pt x="685" y="293"/>
                  </a:lnTo>
                  <a:lnTo>
                    <a:pt x="671" y="272"/>
                  </a:lnTo>
                  <a:lnTo>
                    <a:pt x="653" y="255"/>
                  </a:lnTo>
                  <a:lnTo>
                    <a:pt x="631" y="242"/>
                  </a:lnTo>
                  <a:lnTo>
                    <a:pt x="608"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6" y="297"/>
                  </a:lnTo>
                  <a:lnTo>
                    <a:pt x="928" y="344"/>
                  </a:lnTo>
                  <a:lnTo>
                    <a:pt x="928" y="692"/>
                  </a:lnTo>
                  <a:lnTo>
                    <a:pt x="973" y="728"/>
                  </a:lnTo>
                  <a:lnTo>
                    <a:pt x="1015" y="770"/>
                  </a:lnTo>
                  <a:lnTo>
                    <a:pt x="1052" y="815"/>
                  </a:lnTo>
                  <a:lnTo>
                    <a:pt x="1084" y="864"/>
                  </a:lnTo>
                  <a:lnTo>
                    <a:pt x="1110" y="915"/>
                  </a:lnTo>
                  <a:lnTo>
                    <a:pt x="1132" y="971"/>
                  </a:lnTo>
                  <a:lnTo>
                    <a:pt x="1148" y="1028"/>
                  </a:lnTo>
                  <a:lnTo>
                    <a:pt x="1157" y="1087"/>
                  </a:lnTo>
                  <a:lnTo>
                    <a:pt x="1161" y="1149"/>
                  </a:lnTo>
                  <a:lnTo>
                    <a:pt x="1157" y="1210"/>
                  </a:lnTo>
                  <a:lnTo>
                    <a:pt x="1148" y="1270"/>
                  </a:lnTo>
                  <a:lnTo>
                    <a:pt x="1132" y="1328"/>
                  </a:lnTo>
                  <a:lnTo>
                    <a:pt x="1110" y="1382"/>
                  </a:lnTo>
                  <a:lnTo>
                    <a:pt x="1084" y="1434"/>
                  </a:lnTo>
                  <a:lnTo>
                    <a:pt x="1052" y="1483"/>
                  </a:lnTo>
                  <a:lnTo>
                    <a:pt x="1015" y="1528"/>
                  </a:lnTo>
                  <a:lnTo>
                    <a:pt x="973" y="1569"/>
                  </a:lnTo>
                  <a:lnTo>
                    <a:pt x="928" y="1605"/>
                  </a:lnTo>
                  <a:lnTo>
                    <a:pt x="928" y="3332"/>
                  </a:lnTo>
                  <a:lnTo>
                    <a:pt x="926"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4" y="3674"/>
                  </a:lnTo>
                  <a:lnTo>
                    <a:pt x="488" y="3666"/>
                  </a:lnTo>
                  <a:lnTo>
                    <a:pt x="445" y="3651"/>
                  </a:lnTo>
                  <a:lnTo>
                    <a:pt x="405" y="3631"/>
                  </a:lnTo>
                  <a:lnTo>
                    <a:pt x="368" y="3606"/>
                  </a:lnTo>
                  <a:lnTo>
                    <a:pt x="335" y="3577"/>
                  </a:lnTo>
                  <a:lnTo>
                    <a:pt x="305" y="3544"/>
                  </a:lnTo>
                  <a:lnTo>
                    <a:pt x="280" y="3506"/>
                  </a:lnTo>
                  <a:lnTo>
                    <a:pt x="260" y="3466"/>
                  </a:lnTo>
                  <a:lnTo>
                    <a:pt x="244" y="3424"/>
                  </a:lnTo>
                  <a:lnTo>
                    <a:pt x="235" y="3379"/>
                  </a:lnTo>
                  <a:lnTo>
                    <a:pt x="233" y="3332"/>
                  </a:lnTo>
                  <a:lnTo>
                    <a:pt x="233" y="1605"/>
                  </a:lnTo>
                  <a:lnTo>
                    <a:pt x="188" y="1569"/>
                  </a:lnTo>
                  <a:lnTo>
                    <a:pt x="146" y="1528"/>
                  </a:lnTo>
                  <a:lnTo>
                    <a:pt x="110" y="1483"/>
                  </a:lnTo>
                  <a:lnTo>
                    <a:pt x="78" y="1434"/>
                  </a:lnTo>
                  <a:lnTo>
                    <a:pt x="51" y="1382"/>
                  </a:lnTo>
                  <a:lnTo>
                    <a:pt x="30" y="1328"/>
                  </a:lnTo>
                  <a:lnTo>
                    <a:pt x="14" y="1270"/>
                  </a:lnTo>
                  <a:lnTo>
                    <a:pt x="4" y="1210"/>
                  </a:lnTo>
                  <a:lnTo>
                    <a:pt x="0" y="1149"/>
                  </a:lnTo>
                  <a:lnTo>
                    <a:pt x="4" y="1087"/>
                  </a:lnTo>
                  <a:lnTo>
                    <a:pt x="14" y="1028"/>
                  </a:lnTo>
                  <a:lnTo>
                    <a:pt x="30" y="971"/>
                  </a:lnTo>
                  <a:lnTo>
                    <a:pt x="51" y="915"/>
                  </a:lnTo>
                  <a:lnTo>
                    <a:pt x="78" y="864"/>
                  </a:lnTo>
                  <a:lnTo>
                    <a:pt x="110" y="815"/>
                  </a:lnTo>
                  <a:lnTo>
                    <a:pt x="146" y="770"/>
                  </a:lnTo>
                  <a:lnTo>
                    <a:pt x="188" y="728"/>
                  </a:lnTo>
                  <a:lnTo>
                    <a:pt x="233" y="692"/>
                  </a:lnTo>
                  <a:lnTo>
                    <a:pt x="233" y="344"/>
                  </a:lnTo>
                  <a:lnTo>
                    <a:pt x="235" y="297"/>
                  </a:lnTo>
                  <a:lnTo>
                    <a:pt x="244" y="252"/>
                  </a:lnTo>
                  <a:lnTo>
                    <a:pt x="260" y="210"/>
                  </a:lnTo>
                  <a:lnTo>
                    <a:pt x="280" y="170"/>
                  </a:lnTo>
                  <a:lnTo>
                    <a:pt x="305" y="134"/>
                  </a:lnTo>
                  <a:lnTo>
                    <a:pt x="335" y="101"/>
                  </a:lnTo>
                  <a:lnTo>
                    <a:pt x="368" y="71"/>
                  </a:lnTo>
                  <a:lnTo>
                    <a:pt x="405" y="47"/>
                  </a:lnTo>
                  <a:lnTo>
                    <a:pt x="445" y="27"/>
                  </a:lnTo>
                  <a:lnTo>
                    <a:pt x="488" y="11"/>
                  </a:lnTo>
                  <a:lnTo>
                    <a:pt x="534"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Freeform 173"/>
            <p:cNvSpPr>
              <a:spLocks noEditPoints="1"/>
            </p:cNvSpPr>
            <p:nvPr/>
          </p:nvSpPr>
          <p:spPr bwMode="auto">
            <a:xfrm>
              <a:off x="6604000" y="3287713"/>
              <a:ext cx="614362" cy="1946275"/>
            </a:xfrm>
            <a:custGeom>
              <a:avLst/>
              <a:gdLst>
                <a:gd name="T0" fmla="*/ 476 w 1161"/>
                <a:gd name="T1" fmla="*/ 3383 h 3678"/>
                <a:gd name="T2" fmla="*/ 553 w 1161"/>
                <a:gd name="T3" fmla="*/ 3445 h 3678"/>
                <a:gd name="T4" fmla="*/ 653 w 1161"/>
                <a:gd name="T5" fmla="*/ 3423 h 3678"/>
                <a:gd name="T6" fmla="*/ 697 w 1161"/>
                <a:gd name="T7" fmla="*/ 3332 h 3678"/>
                <a:gd name="T8" fmla="*/ 521 w 1161"/>
                <a:gd name="T9" fmla="*/ 3099 h 3678"/>
                <a:gd name="T10" fmla="*/ 501 w 1161"/>
                <a:gd name="T11" fmla="*/ 2193 h 3678"/>
                <a:gd name="T12" fmla="*/ 372 w 1161"/>
                <a:gd name="T13" fmla="*/ 2254 h 3678"/>
                <a:gd name="T14" fmla="*/ 320 w 1161"/>
                <a:gd name="T15" fmla="*/ 2300 h 3678"/>
                <a:gd name="T16" fmla="*/ 280 w 1161"/>
                <a:gd name="T17" fmla="*/ 2355 h 3678"/>
                <a:gd name="T18" fmla="*/ 247 w 1161"/>
                <a:gd name="T19" fmla="*/ 2432 h 3678"/>
                <a:gd name="T20" fmla="*/ 234 w 1161"/>
                <a:gd name="T21" fmla="*/ 2561 h 3678"/>
                <a:gd name="T22" fmla="*/ 253 w 1161"/>
                <a:gd name="T23" fmla="*/ 2643 h 3678"/>
                <a:gd name="T24" fmla="*/ 298 w 1161"/>
                <a:gd name="T25" fmla="*/ 2729 h 3678"/>
                <a:gd name="T26" fmla="*/ 370 w 1161"/>
                <a:gd name="T27" fmla="*/ 2802 h 3678"/>
                <a:gd name="T28" fmla="*/ 464 w 1161"/>
                <a:gd name="T29" fmla="*/ 2851 h 3678"/>
                <a:gd name="T30" fmla="*/ 620 w 1161"/>
                <a:gd name="T31" fmla="*/ 2870 h 3678"/>
                <a:gd name="T32" fmla="*/ 760 w 1161"/>
                <a:gd name="T33" fmla="*/ 2822 h 3678"/>
                <a:gd name="T34" fmla="*/ 815 w 1161"/>
                <a:gd name="T35" fmla="*/ 2780 h 3678"/>
                <a:gd name="T36" fmla="*/ 880 w 1161"/>
                <a:gd name="T37" fmla="*/ 2701 h 3678"/>
                <a:gd name="T38" fmla="*/ 913 w 1161"/>
                <a:gd name="T39" fmla="*/ 2624 h 3678"/>
                <a:gd name="T40" fmla="*/ 926 w 1161"/>
                <a:gd name="T41" fmla="*/ 2495 h 3678"/>
                <a:gd name="T42" fmla="*/ 907 w 1161"/>
                <a:gd name="T43" fmla="*/ 2413 h 3678"/>
                <a:gd name="T44" fmla="*/ 861 w 1161"/>
                <a:gd name="T45" fmla="*/ 2327 h 3678"/>
                <a:gd name="T46" fmla="*/ 789 w 1161"/>
                <a:gd name="T47" fmla="*/ 2254 h 3678"/>
                <a:gd name="T48" fmla="*/ 697 w 1161"/>
                <a:gd name="T49" fmla="*/ 2205 h 3678"/>
                <a:gd name="T50" fmla="*/ 580 w 1161"/>
                <a:gd name="T51" fmla="*/ 230 h 3678"/>
                <a:gd name="T52" fmla="*/ 489 w 1161"/>
                <a:gd name="T53" fmla="*/ 272 h 3678"/>
                <a:gd name="T54" fmla="*/ 464 w 1161"/>
                <a:gd name="T55" fmla="*/ 1965 h 3678"/>
                <a:gd name="T56" fmla="*/ 697 w 1161"/>
                <a:gd name="T57" fmla="*/ 1965 h 3678"/>
                <a:gd name="T58" fmla="*/ 671 w 1161"/>
                <a:gd name="T59" fmla="*/ 272 h 3678"/>
                <a:gd name="T60" fmla="*/ 580 w 1161"/>
                <a:gd name="T61" fmla="*/ 230 h 3678"/>
                <a:gd name="T62" fmla="*/ 716 w 1161"/>
                <a:gd name="T63" fmla="*/ 27 h 3678"/>
                <a:gd name="T64" fmla="*/ 856 w 1161"/>
                <a:gd name="T65" fmla="*/ 134 h 3678"/>
                <a:gd name="T66" fmla="*/ 925 w 1161"/>
                <a:gd name="T67" fmla="*/ 297 h 3678"/>
                <a:gd name="T68" fmla="*/ 1014 w 1161"/>
                <a:gd name="T69" fmla="*/ 2150 h 3678"/>
                <a:gd name="T70" fmla="*/ 1131 w 1161"/>
                <a:gd name="T71" fmla="*/ 2349 h 3678"/>
                <a:gd name="T72" fmla="*/ 1157 w 1161"/>
                <a:gd name="T73" fmla="*/ 2590 h 3678"/>
                <a:gd name="T74" fmla="*/ 1083 w 1161"/>
                <a:gd name="T75" fmla="*/ 2814 h 3678"/>
                <a:gd name="T76" fmla="*/ 928 w 1161"/>
                <a:gd name="T77" fmla="*/ 2985 h 3678"/>
                <a:gd name="T78" fmla="*/ 901 w 1161"/>
                <a:gd name="T79" fmla="*/ 3466 h 3678"/>
                <a:gd name="T80" fmla="*/ 793 w 1161"/>
                <a:gd name="T81" fmla="*/ 3606 h 3678"/>
                <a:gd name="T82" fmla="*/ 627 w 1161"/>
                <a:gd name="T83" fmla="*/ 3674 h 3678"/>
                <a:gd name="T84" fmla="*/ 445 w 1161"/>
                <a:gd name="T85" fmla="*/ 3651 h 3678"/>
                <a:gd name="T86" fmla="*/ 304 w 1161"/>
                <a:gd name="T87" fmla="*/ 3544 h 3678"/>
                <a:gd name="T88" fmla="*/ 235 w 1161"/>
                <a:gd name="T89" fmla="*/ 3379 h 3678"/>
                <a:gd name="T90" fmla="*/ 146 w 1161"/>
                <a:gd name="T91" fmla="*/ 2906 h 3678"/>
                <a:gd name="T92" fmla="*/ 28 w 1161"/>
                <a:gd name="T93" fmla="*/ 2707 h 3678"/>
                <a:gd name="T94" fmla="*/ 4 w 1161"/>
                <a:gd name="T95" fmla="*/ 2467 h 3678"/>
                <a:gd name="T96" fmla="*/ 77 w 1161"/>
                <a:gd name="T97" fmla="*/ 2244 h 3678"/>
                <a:gd name="T98" fmla="*/ 231 w 1161"/>
                <a:gd name="T99" fmla="*/ 2071 h 3678"/>
                <a:gd name="T100" fmla="*/ 259 w 1161"/>
                <a:gd name="T101" fmla="*/ 210 h 3678"/>
                <a:gd name="T102" fmla="*/ 367 w 1161"/>
                <a:gd name="T103" fmla="*/ 71 h 3678"/>
                <a:gd name="T104" fmla="*/ 533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3091"/>
                  </a:moveTo>
                  <a:lnTo>
                    <a:pt x="464" y="3332"/>
                  </a:lnTo>
                  <a:lnTo>
                    <a:pt x="466" y="3359"/>
                  </a:lnTo>
                  <a:lnTo>
                    <a:pt x="476" y="3383"/>
                  </a:lnTo>
                  <a:lnTo>
                    <a:pt x="489" y="3405"/>
                  </a:lnTo>
                  <a:lnTo>
                    <a:pt x="507" y="3423"/>
                  </a:lnTo>
                  <a:lnTo>
                    <a:pt x="529" y="3435"/>
                  </a:lnTo>
                  <a:lnTo>
                    <a:pt x="553" y="3445"/>
                  </a:lnTo>
                  <a:lnTo>
                    <a:pt x="580" y="3447"/>
                  </a:lnTo>
                  <a:lnTo>
                    <a:pt x="607" y="3445"/>
                  </a:lnTo>
                  <a:lnTo>
                    <a:pt x="631" y="3435"/>
                  </a:lnTo>
                  <a:lnTo>
                    <a:pt x="653" y="3423"/>
                  </a:lnTo>
                  <a:lnTo>
                    <a:pt x="671" y="3405"/>
                  </a:lnTo>
                  <a:lnTo>
                    <a:pt x="685" y="3383"/>
                  </a:lnTo>
                  <a:lnTo>
                    <a:pt x="693" y="3359"/>
                  </a:lnTo>
                  <a:lnTo>
                    <a:pt x="697" y="3332"/>
                  </a:lnTo>
                  <a:lnTo>
                    <a:pt x="697" y="3091"/>
                  </a:lnTo>
                  <a:lnTo>
                    <a:pt x="639" y="3099"/>
                  </a:lnTo>
                  <a:lnTo>
                    <a:pt x="580" y="3103"/>
                  </a:lnTo>
                  <a:lnTo>
                    <a:pt x="521" y="3099"/>
                  </a:lnTo>
                  <a:lnTo>
                    <a:pt x="464" y="3091"/>
                  </a:lnTo>
                  <a:close/>
                  <a:moveTo>
                    <a:pt x="580" y="2184"/>
                  </a:moveTo>
                  <a:lnTo>
                    <a:pt x="540" y="2186"/>
                  </a:lnTo>
                  <a:lnTo>
                    <a:pt x="501" y="2193"/>
                  </a:lnTo>
                  <a:lnTo>
                    <a:pt x="464" y="2205"/>
                  </a:lnTo>
                  <a:lnTo>
                    <a:pt x="431" y="2218"/>
                  </a:lnTo>
                  <a:lnTo>
                    <a:pt x="400" y="2234"/>
                  </a:lnTo>
                  <a:lnTo>
                    <a:pt x="372" y="2254"/>
                  </a:lnTo>
                  <a:lnTo>
                    <a:pt x="370" y="2254"/>
                  </a:lnTo>
                  <a:lnTo>
                    <a:pt x="370" y="2254"/>
                  </a:lnTo>
                  <a:lnTo>
                    <a:pt x="344" y="2276"/>
                  </a:lnTo>
                  <a:lnTo>
                    <a:pt x="320" y="2300"/>
                  </a:lnTo>
                  <a:lnTo>
                    <a:pt x="298" y="2327"/>
                  </a:lnTo>
                  <a:lnTo>
                    <a:pt x="298" y="2327"/>
                  </a:lnTo>
                  <a:lnTo>
                    <a:pt x="297" y="2328"/>
                  </a:lnTo>
                  <a:lnTo>
                    <a:pt x="280" y="2355"/>
                  </a:lnTo>
                  <a:lnTo>
                    <a:pt x="266" y="2383"/>
                  </a:lnTo>
                  <a:lnTo>
                    <a:pt x="253" y="2413"/>
                  </a:lnTo>
                  <a:lnTo>
                    <a:pt x="250" y="2422"/>
                  </a:lnTo>
                  <a:lnTo>
                    <a:pt x="247" y="2432"/>
                  </a:lnTo>
                  <a:lnTo>
                    <a:pt x="240" y="2462"/>
                  </a:lnTo>
                  <a:lnTo>
                    <a:pt x="234" y="2495"/>
                  </a:lnTo>
                  <a:lnTo>
                    <a:pt x="231" y="2528"/>
                  </a:lnTo>
                  <a:lnTo>
                    <a:pt x="234" y="2561"/>
                  </a:lnTo>
                  <a:lnTo>
                    <a:pt x="240" y="2594"/>
                  </a:lnTo>
                  <a:lnTo>
                    <a:pt x="247" y="2624"/>
                  </a:lnTo>
                  <a:lnTo>
                    <a:pt x="250" y="2634"/>
                  </a:lnTo>
                  <a:lnTo>
                    <a:pt x="253" y="2643"/>
                  </a:lnTo>
                  <a:lnTo>
                    <a:pt x="265" y="2673"/>
                  </a:lnTo>
                  <a:lnTo>
                    <a:pt x="279" y="2701"/>
                  </a:lnTo>
                  <a:lnTo>
                    <a:pt x="297" y="2728"/>
                  </a:lnTo>
                  <a:lnTo>
                    <a:pt x="298" y="2729"/>
                  </a:lnTo>
                  <a:lnTo>
                    <a:pt x="319" y="2756"/>
                  </a:lnTo>
                  <a:lnTo>
                    <a:pt x="344" y="2780"/>
                  </a:lnTo>
                  <a:lnTo>
                    <a:pt x="370" y="2801"/>
                  </a:lnTo>
                  <a:lnTo>
                    <a:pt x="370" y="2802"/>
                  </a:lnTo>
                  <a:lnTo>
                    <a:pt x="370" y="2802"/>
                  </a:lnTo>
                  <a:lnTo>
                    <a:pt x="400" y="2822"/>
                  </a:lnTo>
                  <a:lnTo>
                    <a:pt x="431" y="2838"/>
                  </a:lnTo>
                  <a:lnTo>
                    <a:pt x="464" y="2851"/>
                  </a:lnTo>
                  <a:lnTo>
                    <a:pt x="501" y="2863"/>
                  </a:lnTo>
                  <a:lnTo>
                    <a:pt x="540" y="2870"/>
                  </a:lnTo>
                  <a:lnTo>
                    <a:pt x="580" y="2872"/>
                  </a:lnTo>
                  <a:lnTo>
                    <a:pt x="620" y="2870"/>
                  </a:lnTo>
                  <a:lnTo>
                    <a:pt x="659" y="2863"/>
                  </a:lnTo>
                  <a:lnTo>
                    <a:pt x="696" y="2851"/>
                  </a:lnTo>
                  <a:lnTo>
                    <a:pt x="729" y="2838"/>
                  </a:lnTo>
                  <a:lnTo>
                    <a:pt x="760" y="2822"/>
                  </a:lnTo>
                  <a:lnTo>
                    <a:pt x="788" y="2802"/>
                  </a:lnTo>
                  <a:lnTo>
                    <a:pt x="789" y="2802"/>
                  </a:lnTo>
                  <a:lnTo>
                    <a:pt x="789" y="2801"/>
                  </a:lnTo>
                  <a:lnTo>
                    <a:pt x="815" y="2780"/>
                  </a:lnTo>
                  <a:lnTo>
                    <a:pt x="839" y="2756"/>
                  </a:lnTo>
                  <a:lnTo>
                    <a:pt x="861" y="2729"/>
                  </a:lnTo>
                  <a:lnTo>
                    <a:pt x="863" y="2728"/>
                  </a:lnTo>
                  <a:lnTo>
                    <a:pt x="880" y="2701"/>
                  </a:lnTo>
                  <a:lnTo>
                    <a:pt x="895" y="2673"/>
                  </a:lnTo>
                  <a:lnTo>
                    <a:pt x="907" y="2643"/>
                  </a:lnTo>
                  <a:lnTo>
                    <a:pt x="909" y="2634"/>
                  </a:lnTo>
                  <a:lnTo>
                    <a:pt x="913" y="2624"/>
                  </a:lnTo>
                  <a:lnTo>
                    <a:pt x="921" y="2594"/>
                  </a:lnTo>
                  <a:lnTo>
                    <a:pt x="926" y="2561"/>
                  </a:lnTo>
                  <a:lnTo>
                    <a:pt x="928" y="2528"/>
                  </a:lnTo>
                  <a:lnTo>
                    <a:pt x="926" y="2495"/>
                  </a:lnTo>
                  <a:lnTo>
                    <a:pt x="921" y="2462"/>
                  </a:lnTo>
                  <a:lnTo>
                    <a:pt x="913" y="2432"/>
                  </a:lnTo>
                  <a:lnTo>
                    <a:pt x="909" y="2422"/>
                  </a:lnTo>
                  <a:lnTo>
                    <a:pt x="907" y="2413"/>
                  </a:lnTo>
                  <a:lnTo>
                    <a:pt x="895" y="2383"/>
                  </a:lnTo>
                  <a:lnTo>
                    <a:pt x="880" y="2355"/>
                  </a:lnTo>
                  <a:lnTo>
                    <a:pt x="863" y="2328"/>
                  </a:lnTo>
                  <a:lnTo>
                    <a:pt x="861" y="2327"/>
                  </a:lnTo>
                  <a:lnTo>
                    <a:pt x="840" y="2301"/>
                  </a:lnTo>
                  <a:lnTo>
                    <a:pt x="815" y="2276"/>
                  </a:lnTo>
                  <a:lnTo>
                    <a:pt x="789" y="2255"/>
                  </a:lnTo>
                  <a:lnTo>
                    <a:pt x="789" y="2254"/>
                  </a:lnTo>
                  <a:lnTo>
                    <a:pt x="788" y="2254"/>
                  </a:lnTo>
                  <a:lnTo>
                    <a:pt x="760" y="2234"/>
                  </a:lnTo>
                  <a:lnTo>
                    <a:pt x="729" y="2218"/>
                  </a:lnTo>
                  <a:lnTo>
                    <a:pt x="697" y="2205"/>
                  </a:lnTo>
                  <a:lnTo>
                    <a:pt x="659" y="2193"/>
                  </a:lnTo>
                  <a:lnTo>
                    <a:pt x="620" y="2186"/>
                  </a:lnTo>
                  <a:lnTo>
                    <a:pt x="580" y="2184"/>
                  </a:lnTo>
                  <a:close/>
                  <a:moveTo>
                    <a:pt x="580" y="230"/>
                  </a:moveTo>
                  <a:lnTo>
                    <a:pt x="553" y="232"/>
                  </a:lnTo>
                  <a:lnTo>
                    <a:pt x="529" y="242"/>
                  </a:lnTo>
                  <a:lnTo>
                    <a:pt x="507" y="255"/>
                  </a:lnTo>
                  <a:lnTo>
                    <a:pt x="489" y="272"/>
                  </a:lnTo>
                  <a:lnTo>
                    <a:pt x="476" y="293"/>
                  </a:lnTo>
                  <a:lnTo>
                    <a:pt x="466" y="318"/>
                  </a:lnTo>
                  <a:lnTo>
                    <a:pt x="464" y="344"/>
                  </a:lnTo>
                  <a:lnTo>
                    <a:pt x="464" y="1965"/>
                  </a:lnTo>
                  <a:lnTo>
                    <a:pt x="521" y="1957"/>
                  </a:lnTo>
                  <a:lnTo>
                    <a:pt x="580" y="1953"/>
                  </a:lnTo>
                  <a:lnTo>
                    <a:pt x="639" y="1957"/>
                  </a:lnTo>
                  <a:lnTo>
                    <a:pt x="697" y="1965"/>
                  </a:lnTo>
                  <a:lnTo>
                    <a:pt x="697" y="344"/>
                  </a:lnTo>
                  <a:lnTo>
                    <a:pt x="693" y="318"/>
                  </a:lnTo>
                  <a:lnTo>
                    <a:pt x="685" y="293"/>
                  </a:lnTo>
                  <a:lnTo>
                    <a:pt x="671" y="272"/>
                  </a:lnTo>
                  <a:lnTo>
                    <a:pt x="653" y="255"/>
                  </a:lnTo>
                  <a:lnTo>
                    <a:pt x="631" y="242"/>
                  </a:lnTo>
                  <a:lnTo>
                    <a:pt x="607" y="232"/>
                  </a:lnTo>
                  <a:lnTo>
                    <a:pt x="580" y="230"/>
                  </a:lnTo>
                  <a:close/>
                  <a:moveTo>
                    <a:pt x="580" y="0"/>
                  </a:moveTo>
                  <a:lnTo>
                    <a:pt x="627" y="3"/>
                  </a:lnTo>
                  <a:lnTo>
                    <a:pt x="673" y="11"/>
                  </a:lnTo>
                  <a:lnTo>
                    <a:pt x="716" y="27"/>
                  </a:lnTo>
                  <a:lnTo>
                    <a:pt x="756" y="47"/>
                  </a:lnTo>
                  <a:lnTo>
                    <a:pt x="793" y="71"/>
                  </a:lnTo>
                  <a:lnTo>
                    <a:pt x="826" y="101"/>
                  </a:lnTo>
                  <a:lnTo>
                    <a:pt x="856" y="134"/>
                  </a:lnTo>
                  <a:lnTo>
                    <a:pt x="881" y="170"/>
                  </a:lnTo>
                  <a:lnTo>
                    <a:pt x="901" y="210"/>
                  </a:lnTo>
                  <a:lnTo>
                    <a:pt x="915" y="252"/>
                  </a:lnTo>
                  <a:lnTo>
                    <a:pt x="925" y="297"/>
                  </a:lnTo>
                  <a:lnTo>
                    <a:pt x="928" y="344"/>
                  </a:lnTo>
                  <a:lnTo>
                    <a:pt x="928" y="2071"/>
                  </a:lnTo>
                  <a:lnTo>
                    <a:pt x="973" y="2108"/>
                  </a:lnTo>
                  <a:lnTo>
                    <a:pt x="1014" y="2150"/>
                  </a:lnTo>
                  <a:lnTo>
                    <a:pt x="1050" y="2194"/>
                  </a:lnTo>
                  <a:lnTo>
                    <a:pt x="1083" y="2244"/>
                  </a:lnTo>
                  <a:lnTo>
                    <a:pt x="1110" y="2295"/>
                  </a:lnTo>
                  <a:lnTo>
                    <a:pt x="1131" y="2349"/>
                  </a:lnTo>
                  <a:lnTo>
                    <a:pt x="1147" y="2407"/>
                  </a:lnTo>
                  <a:lnTo>
                    <a:pt x="1157" y="2467"/>
                  </a:lnTo>
                  <a:lnTo>
                    <a:pt x="1161" y="2528"/>
                  </a:lnTo>
                  <a:lnTo>
                    <a:pt x="1157" y="2590"/>
                  </a:lnTo>
                  <a:lnTo>
                    <a:pt x="1147" y="2649"/>
                  </a:lnTo>
                  <a:lnTo>
                    <a:pt x="1131" y="2707"/>
                  </a:lnTo>
                  <a:lnTo>
                    <a:pt x="1110" y="2761"/>
                  </a:lnTo>
                  <a:lnTo>
                    <a:pt x="1083" y="2814"/>
                  </a:lnTo>
                  <a:lnTo>
                    <a:pt x="1050" y="2862"/>
                  </a:lnTo>
                  <a:lnTo>
                    <a:pt x="1014" y="2906"/>
                  </a:lnTo>
                  <a:lnTo>
                    <a:pt x="973" y="2948"/>
                  </a:lnTo>
                  <a:lnTo>
                    <a:pt x="928" y="2985"/>
                  </a:lnTo>
                  <a:lnTo>
                    <a:pt x="928" y="3332"/>
                  </a:lnTo>
                  <a:lnTo>
                    <a:pt x="925" y="3379"/>
                  </a:lnTo>
                  <a:lnTo>
                    <a:pt x="915" y="3424"/>
                  </a:lnTo>
                  <a:lnTo>
                    <a:pt x="901" y="3466"/>
                  </a:lnTo>
                  <a:lnTo>
                    <a:pt x="881" y="3506"/>
                  </a:lnTo>
                  <a:lnTo>
                    <a:pt x="856" y="3544"/>
                  </a:lnTo>
                  <a:lnTo>
                    <a:pt x="826" y="3577"/>
                  </a:lnTo>
                  <a:lnTo>
                    <a:pt x="793" y="3606"/>
                  </a:lnTo>
                  <a:lnTo>
                    <a:pt x="756" y="3631"/>
                  </a:lnTo>
                  <a:lnTo>
                    <a:pt x="716" y="3651"/>
                  </a:lnTo>
                  <a:lnTo>
                    <a:pt x="673" y="3666"/>
                  </a:lnTo>
                  <a:lnTo>
                    <a:pt x="627" y="3674"/>
                  </a:lnTo>
                  <a:lnTo>
                    <a:pt x="580" y="3678"/>
                  </a:lnTo>
                  <a:lnTo>
                    <a:pt x="533" y="3674"/>
                  </a:lnTo>
                  <a:lnTo>
                    <a:pt x="488" y="3666"/>
                  </a:lnTo>
                  <a:lnTo>
                    <a:pt x="445" y="3651"/>
                  </a:lnTo>
                  <a:lnTo>
                    <a:pt x="405" y="3631"/>
                  </a:lnTo>
                  <a:lnTo>
                    <a:pt x="367" y="3606"/>
                  </a:lnTo>
                  <a:lnTo>
                    <a:pt x="334" y="3577"/>
                  </a:lnTo>
                  <a:lnTo>
                    <a:pt x="304" y="3544"/>
                  </a:lnTo>
                  <a:lnTo>
                    <a:pt x="279" y="3506"/>
                  </a:lnTo>
                  <a:lnTo>
                    <a:pt x="259" y="3466"/>
                  </a:lnTo>
                  <a:lnTo>
                    <a:pt x="243" y="3424"/>
                  </a:lnTo>
                  <a:lnTo>
                    <a:pt x="235" y="3379"/>
                  </a:lnTo>
                  <a:lnTo>
                    <a:pt x="231" y="3332"/>
                  </a:lnTo>
                  <a:lnTo>
                    <a:pt x="231" y="2985"/>
                  </a:lnTo>
                  <a:lnTo>
                    <a:pt x="186" y="2948"/>
                  </a:lnTo>
                  <a:lnTo>
                    <a:pt x="146" y="2906"/>
                  </a:lnTo>
                  <a:lnTo>
                    <a:pt x="109" y="2862"/>
                  </a:lnTo>
                  <a:lnTo>
                    <a:pt x="77" y="2814"/>
                  </a:lnTo>
                  <a:lnTo>
                    <a:pt x="50" y="2761"/>
                  </a:lnTo>
                  <a:lnTo>
                    <a:pt x="28" y="2707"/>
                  </a:lnTo>
                  <a:lnTo>
                    <a:pt x="13" y="2649"/>
                  </a:lnTo>
                  <a:lnTo>
                    <a:pt x="4" y="2590"/>
                  </a:lnTo>
                  <a:lnTo>
                    <a:pt x="0" y="2528"/>
                  </a:lnTo>
                  <a:lnTo>
                    <a:pt x="4" y="2467"/>
                  </a:lnTo>
                  <a:lnTo>
                    <a:pt x="13" y="2407"/>
                  </a:lnTo>
                  <a:lnTo>
                    <a:pt x="28" y="2349"/>
                  </a:lnTo>
                  <a:lnTo>
                    <a:pt x="50" y="2295"/>
                  </a:lnTo>
                  <a:lnTo>
                    <a:pt x="77" y="2244"/>
                  </a:lnTo>
                  <a:lnTo>
                    <a:pt x="109" y="2194"/>
                  </a:lnTo>
                  <a:lnTo>
                    <a:pt x="146" y="2150"/>
                  </a:lnTo>
                  <a:lnTo>
                    <a:pt x="186" y="2108"/>
                  </a:lnTo>
                  <a:lnTo>
                    <a:pt x="231" y="2071"/>
                  </a:lnTo>
                  <a:lnTo>
                    <a:pt x="231" y="344"/>
                  </a:lnTo>
                  <a:lnTo>
                    <a:pt x="235" y="297"/>
                  </a:lnTo>
                  <a:lnTo>
                    <a:pt x="243" y="252"/>
                  </a:lnTo>
                  <a:lnTo>
                    <a:pt x="259" y="210"/>
                  </a:lnTo>
                  <a:lnTo>
                    <a:pt x="279" y="170"/>
                  </a:lnTo>
                  <a:lnTo>
                    <a:pt x="304" y="134"/>
                  </a:lnTo>
                  <a:lnTo>
                    <a:pt x="334" y="101"/>
                  </a:lnTo>
                  <a:lnTo>
                    <a:pt x="367"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3" name="Freeform 166"/>
          <p:cNvSpPr>
            <a:spLocks noEditPoints="1"/>
          </p:cNvSpPr>
          <p:nvPr/>
        </p:nvSpPr>
        <p:spPr bwMode="auto">
          <a:xfrm>
            <a:off x="4334605" y="2690479"/>
            <a:ext cx="417192" cy="412992"/>
          </a:xfrm>
          <a:custGeom>
            <a:avLst/>
            <a:gdLst>
              <a:gd name="T0" fmla="*/ 2242 w 4469"/>
              <a:gd name="T1" fmla="*/ 3606 h 4426"/>
              <a:gd name="T2" fmla="*/ 2300 w 4469"/>
              <a:gd name="T3" fmla="*/ 3614 h 4426"/>
              <a:gd name="T4" fmla="*/ 3522 w 4469"/>
              <a:gd name="T5" fmla="*/ 4095 h 4426"/>
              <a:gd name="T6" fmla="*/ 3675 w 4469"/>
              <a:gd name="T7" fmla="*/ 737 h 4426"/>
              <a:gd name="T8" fmla="*/ 1283 w 4469"/>
              <a:gd name="T9" fmla="*/ 3210 h 4426"/>
              <a:gd name="T10" fmla="*/ 1320 w 4469"/>
              <a:gd name="T11" fmla="*/ 3231 h 4426"/>
              <a:gd name="T12" fmla="*/ 4068 w 4469"/>
              <a:gd name="T13" fmla="*/ 522 h 4426"/>
              <a:gd name="T14" fmla="*/ 1422 w 4469"/>
              <a:gd name="T15" fmla="*/ 3327 h 4426"/>
              <a:gd name="T16" fmla="*/ 1812 w 4469"/>
              <a:gd name="T17" fmla="*/ 4003 h 4426"/>
              <a:gd name="T18" fmla="*/ 4329 w 4469"/>
              <a:gd name="T19" fmla="*/ 0 h 4426"/>
              <a:gd name="T20" fmla="*/ 4356 w 4469"/>
              <a:gd name="T21" fmla="*/ 3 h 4426"/>
              <a:gd name="T22" fmla="*/ 4405 w 4469"/>
              <a:gd name="T23" fmla="*/ 23 h 4426"/>
              <a:gd name="T24" fmla="*/ 4449 w 4469"/>
              <a:gd name="T25" fmla="*/ 68 h 4426"/>
              <a:gd name="T26" fmla="*/ 4469 w 4469"/>
              <a:gd name="T27" fmla="*/ 129 h 4426"/>
              <a:gd name="T28" fmla="*/ 3769 w 4469"/>
              <a:gd name="T29" fmla="*/ 4310 h 4426"/>
              <a:gd name="T30" fmla="*/ 3745 w 4469"/>
              <a:gd name="T31" fmla="*/ 4367 h 4426"/>
              <a:gd name="T32" fmla="*/ 3699 w 4469"/>
              <a:gd name="T33" fmla="*/ 4408 h 4426"/>
              <a:gd name="T34" fmla="*/ 3655 w 4469"/>
              <a:gd name="T35" fmla="*/ 4424 h 4426"/>
              <a:gd name="T36" fmla="*/ 3605 w 4469"/>
              <a:gd name="T37" fmla="*/ 4424 h 4426"/>
              <a:gd name="T38" fmla="*/ 2224 w 4469"/>
              <a:gd name="T39" fmla="*/ 3880 h 4426"/>
              <a:gd name="T40" fmla="*/ 1917 w 4469"/>
              <a:gd name="T41" fmla="*/ 4381 h 4426"/>
              <a:gd name="T42" fmla="*/ 1870 w 4469"/>
              <a:gd name="T43" fmla="*/ 4415 h 4426"/>
              <a:gd name="T44" fmla="*/ 1814 w 4469"/>
              <a:gd name="T45" fmla="*/ 4426 h 4426"/>
              <a:gd name="T46" fmla="*/ 1784 w 4469"/>
              <a:gd name="T47" fmla="*/ 4422 h 4426"/>
              <a:gd name="T48" fmla="*/ 1732 w 4469"/>
              <a:gd name="T49" fmla="*/ 4400 h 4426"/>
              <a:gd name="T50" fmla="*/ 1694 w 4469"/>
              <a:gd name="T51" fmla="*/ 4357 h 4426"/>
              <a:gd name="T52" fmla="*/ 87 w 4469"/>
              <a:gd name="T53" fmla="*/ 3033 h 4426"/>
              <a:gd name="T54" fmla="*/ 37 w 4469"/>
              <a:gd name="T55" fmla="*/ 2999 h 4426"/>
              <a:gd name="T56" fmla="*/ 6 w 4469"/>
              <a:gd name="T57" fmla="*/ 2948 h 4426"/>
              <a:gd name="T58" fmla="*/ 0 w 4469"/>
              <a:gd name="T59" fmla="*/ 2889 h 4426"/>
              <a:gd name="T60" fmla="*/ 19 w 4469"/>
              <a:gd name="T61" fmla="*/ 2832 h 4426"/>
              <a:gd name="T62" fmla="*/ 61 w 4469"/>
              <a:gd name="T63" fmla="*/ 2790 h 4426"/>
              <a:gd name="T64" fmla="*/ 4276 w 4469"/>
              <a:gd name="T65" fmla="*/ 10 h 4426"/>
              <a:gd name="T66" fmla="*/ 4329 w 4469"/>
              <a:gd name="T67" fmla="*/ 0 h 4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69" h="4426">
                <a:moveTo>
                  <a:pt x="4079" y="787"/>
                </a:moveTo>
                <a:lnTo>
                  <a:pt x="2242" y="3606"/>
                </a:lnTo>
                <a:lnTo>
                  <a:pt x="2270" y="3609"/>
                </a:lnTo>
                <a:lnTo>
                  <a:pt x="2300" y="3614"/>
                </a:lnTo>
                <a:lnTo>
                  <a:pt x="2329" y="3623"/>
                </a:lnTo>
                <a:lnTo>
                  <a:pt x="3522" y="4095"/>
                </a:lnTo>
                <a:lnTo>
                  <a:pt x="4079" y="787"/>
                </a:lnTo>
                <a:close/>
                <a:moveTo>
                  <a:pt x="3675" y="737"/>
                </a:moveTo>
                <a:lnTo>
                  <a:pt x="437" y="2873"/>
                </a:lnTo>
                <a:lnTo>
                  <a:pt x="1283" y="3210"/>
                </a:lnTo>
                <a:lnTo>
                  <a:pt x="1302" y="3220"/>
                </a:lnTo>
                <a:lnTo>
                  <a:pt x="1320" y="3231"/>
                </a:lnTo>
                <a:lnTo>
                  <a:pt x="3675" y="737"/>
                </a:lnTo>
                <a:close/>
                <a:moveTo>
                  <a:pt x="4068" y="522"/>
                </a:moveTo>
                <a:lnTo>
                  <a:pt x="1422" y="3327"/>
                </a:lnTo>
                <a:lnTo>
                  <a:pt x="1422" y="3327"/>
                </a:lnTo>
                <a:lnTo>
                  <a:pt x="1422" y="3329"/>
                </a:lnTo>
                <a:lnTo>
                  <a:pt x="1812" y="4003"/>
                </a:lnTo>
                <a:lnTo>
                  <a:pt x="4068" y="522"/>
                </a:lnTo>
                <a:close/>
                <a:moveTo>
                  <a:pt x="4329" y="0"/>
                </a:moveTo>
                <a:lnTo>
                  <a:pt x="4329" y="0"/>
                </a:lnTo>
                <a:lnTo>
                  <a:pt x="4356" y="3"/>
                </a:lnTo>
                <a:lnTo>
                  <a:pt x="4380" y="10"/>
                </a:lnTo>
                <a:lnTo>
                  <a:pt x="4405" y="23"/>
                </a:lnTo>
                <a:lnTo>
                  <a:pt x="4430" y="43"/>
                </a:lnTo>
                <a:lnTo>
                  <a:pt x="4449" y="68"/>
                </a:lnTo>
                <a:lnTo>
                  <a:pt x="4463" y="98"/>
                </a:lnTo>
                <a:lnTo>
                  <a:pt x="4469" y="129"/>
                </a:lnTo>
                <a:lnTo>
                  <a:pt x="4468" y="160"/>
                </a:lnTo>
                <a:lnTo>
                  <a:pt x="3769" y="4310"/>
                </a:lnTo>
                <a:lnTo>
                  <a:pt x="3760" y="4340"/>
                </a:lnTo>
                <a:lnTo>
                  <a:pt x="3745" y="4367"/>
                </a:lnTo>
                <a:lnTo>
                  <a:pt x="3725" y="4390"/>
                </a:lnTo>
                <a:lnTo>
                  <a:pt x="3699" y="4408"/>
                </a:lnTo>
                <a:lnTo>
                  <a:pt x="3677" y="4418"/>
                </a:lnTo>
                <a:lnTo>
                  <a:pt x="3655" y="4424"/>
                </a:lnTo>
                <a:lnTo>
                  <a:pt x="3630" y="4426"/>
                </a:lnTo>
                <a:lnTo>
                  <a:pt x="3605" y="4424"/>
                </a:lnTo>
                <a:lnTo>
                  <a:pt x="3579" y="4417"/>
                </a:lnTo>
                <a:lnTo>
                  <a:pt x="2224" y="3880"/>
                </a:lnTo>
                <a:lnTo>
                  <a:pt x="1934" y="4359"/>
                </a:lnTo>
                <a:lnTo>
                  <a:pt x="1917" y="4381"/>
                </a:lnTo>
                <a:lnTo>
                  <a:pt x="1896" y="4401"/>
                </a:lnTo>
                <a:lnTo>
                  <a:pt x="1870" y="4415"/>
                </a:lnTo>
                <a:lnTo>
                  <a:pt x="1843" y="4424"/>
                </a:lnTo>
                <a:lnTo>
                  <a:pt x="1814" y="4426"/>
                </a:lnTo>
                <a:lnTo>
                  <a:pt x="1813" y="4426"/>
                </a:lnTo>
                <a:lnTo>
                  <a:pt x="1784" y="4422"/>
                </a:lnTo>
                <a:lnTo>
                  <a:pt x="1757" y="4414"/>
                </a:lnTo>
                <a:lnTo>
                  <a:pt x="1732" y="4400"/>
                </a:lnTo>
                <a:lnTo>
                  <a:pt x="1712" y="4380"/>
                </a:lnTo>
                <a:lnTo>
                  <a:pt x="1694" y="4357"/>
                </a:lnTo>
                <a:lnTo>
                  <a:pt x="1180" y="3466"/>
                </a:lnTo>
                <a:lnTo>
                  <a:pt x="87" y="3033"/>
                </a:lnTo>
                <a:lnTo>
                  <a:pt x="60" y="3019"/>
                </a:lnTo>
                <a:lnTo>
                  <a:pt x="37" y="2999"/>
                </a:lnTo>
                <a:lnTo>
                  <a:pt x="19" y="2975"/>
                </a:lnTo>
                <a:lnTo>
                  <a:pt x="6" y="2948"/>
                </a:lnTo>
                <a:lnTo>
                  <a:pt x="0" y="2919"/>
                </a:lnTo>
                <a:lnTo>
                  <a:pt x="0" y="2889"/>
                </a:lnTo>
                <a:lnTo>
                  <a:pt x="6" y="2859"/>
                </a:lnTo>
                <a:lnTo>
                  <a:pt x="19" y="2832"/>
                </a:lnTo>
                <a:lnTo>
                  <a:pt x="37" y="2808"/>
                </a:lnTo>
                <a:lnTo>
                  <a:pt x="61" y="2790"/>
                </a:lnTo>
                <a:lnTo>
                  <a:pt x="4252" y="23"/>
                </a:lnTo>
                <a:lnTo>
                  <a:pt x="4276" y="10"/>
                </a:lnTo>
                <a:lnTo>
                  <a:pt x="4302" y="3"/>
                </a:lnTo>
                <a:lnTo>
                  <a:pt x="4329" y="0"/>
                </a:lnTo>
                <a:close/>
              </a:path>
            </a:pathLst>
          </a:custGeom>
          <a:solidFill>
            <a:schemeClr val="accent1"/>
          </a:solid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Freeform 178"/>
          <p:cNvSpPr>
            <a:spLocks noEditPoints="1"/>
          </p:cNvSpPr>
          <p:nvPr/>
        </p:nvSpPr>
        <p:spPr bwMode="auto">
          <a:xfrm>
            <a:off x="4335592" y="4426658"/>
            <a:ext cx="415296" cy="411429"/>
          </a:xfrm>
          <a:custGeom>
            <a:avLst/>
            <a:gdLst>
              <a:gd name="T0" fmla="*/ 266 w 4189"/>
              <a:gd name="T1" fmla="*/ 3665 h 4150"/>
              <a:gd name="T2" fmla="*/ 296 w 4189"/>
              <a:gd name="T3" fmla="*/ 3804 h 4150"/>
              <a:gd name="T4" fmla="*/ 456 w 4189"/>
              <a:gd name="T5" fmla="*/ 3890 h 4150"/>
              <a:gd name="T6" fmla="*/ 545 w 4189"/>
              <a:gd name="T7" fmla="*/ 3874 h 4150"/>
              <a:gd name="T8" fmla="*/ 992 w 4189"/>
              <a:gd name="T9" fmla="*/ 3519 h 4150"/>
              <a:gd name="T10" fmla="*/ 800 w 4189"/>
              <a:gd name="T11" fmla="*/ 3264 h 4150"/>
              <a:gd name="T12" fmla="*/ 526 w 4189"/>
              <a:gd name="T13" fmla="*/ 3137 h 4150"/>
              <a:gd name="T14" fmla="*/ 866 w 4189"/>
              <a:gd name="T15" fmla="*/ 2341 h 4150"/>
              <a:gd name="T16" fmla="*/ 610 w 4189"/>
              <a:gd name="T17" fmla="*/ 2467 h 4150"/>
              <a:gd name="T18" fmla="*/ 582 w 4189"/>
              <a:gd name="T19" fmla="*/ 3013 h 4150"/>
              <a:gd name="T20" fmla="*/ 890 w 4189"/>
              <a:gd name="T21" fmla="*/ 3169 h 4150"/>
              <a:gd name="T22" fmla="*/ 1106 w 4189"/>
              <a:gd name="T23" fmla="*/ 3453 h 4150"/>
              <a:gd name="T24" fmla="*/ 1645 w 4189"/>
              <a:gd name="T25" fmla="*/ 3588 h 4150"/>
              <a:gd name="T26" fmla="*/ 1793 w 4189"/>
              <a:gd name="T27" fmla="*/ 3406 h 4150"/>
              <a:gd name="T28" fmla="*/ 1833 w 4189"/>
              <a:gd name="T29" fmla="*/ 3090 h 4150"/>
              <a:gd name="T30" fmla="*/ 1719 w 4189"/>
              <a:gd name="T31" fmla="*/ 2764 h 4150"/>
              <a:gd name="T32" fmla="*/ 1461 w 4189"/>
              <a:gd name="T33" fmla="*/ 2487 h 4150"/>
              <a:gd name="T34" fmla="*/ 1132 w 4189"/>
              <a:gd name="T35" fmla="*/ 2344 h 4150"/>
              <a:gd name="T36" fmla="*/ 2036 w 4189"/>
              <a:gd name="T37" fmla="*/ 2828 h 4150"/>
              <a:gd name="T38" fmla="*/ 2098 w 4189"/>
              <a:gd name="T39" fmla="*/ 3182 h 4150"/>
              <a:gd name="T40" fmla="*/ 3153 w 4189"/>
              <a:gd name="T41" fmla="*/ 2121 h 4150"/>
              <a:gd name="T42" fmla="*/ 3271 w 4189"/>
              <a:gd name="T43" fmla="*/ 1840 h 4150"/>
              <a:gd name="T44" fmla="*/ 3240 w 4189"/>
              <a:gd name="T45" fmla="*/ 1519 h 4150"/>
              <a:gd name="T46" fmla="*/ 1663 w 4189"/>
              <a:gd name="T47" fmla="*/ 2314 h 4150"/>
              <a:gd name="T48" fmla="*/ 1898 w 4189"/>
              <a:gd name="T49" fmla="*/ 2568 h 4150"/>
              <a:gd name="T50" fmla="*/ 3069 w 4189"/>
              <a:gd name="T51" fmla="*/ 1214 h 4150"/>
              <a:gd name="T52" fmla="*/ 2802 w 4189"/>
              <a:gd name="T53" fmla="*/ 1001 h 4150"/>
              <a:gd name="T54" fmla="*/ 2220 w 4189"/>
              <a:gd name="T55" fmla="*/ 935 h 4150"/>
              <a:gd name="T56" fmla="*/ 997 w 4189"/>
              <a:gd name="T57" fmla="*/ 2070 h 4150"/>
              <a:gd name="T58" fmla="*/ 2607 w 4189"/>
              <a:gd name="T59" fmla="*/ 926 h 4150"/>
              <a:gd name="T60" fmla="*/ 3008 w 4189"/>
              <a:gd name="T61" fmla="*/ 263 h 4150"/>
              <a:gd name="T62" fmla="*/ 2733 w 4189"/>
              <a:gd name="T63" fmla="*/ 354 h 4150"/>
              <a:gd name="T64" fmla="*/ 2595 w 4189"/>
              <a:gd name="T65" fmla="*/ 658 h 4150"/>
              <a:gd name="T66" fmla="*/ 2995 w 4189"/>
              <a:gd name="T67" fmla="*/ 810 h 4150"/>
              <a:gd name="T68" fmla="*/ 3320 w 4189"/>
              <a:gd name="T69" fmla="*/ 1110 h 4150"/>
              <a:gd name="T70" fmla="*/ 3506 w 4189"/>
              <a:gd name="T71" fmla="*/ 1493 h 4150"/>
              <a:gd name="T72" fmla="*/ 3536 w 4189"/>
              <a:gd name="T73" fmla="*/ 1747 h 4150"/>
              <a:gd name="T74" fmla="*/ 3891 w 4189"/>
              <a:gd name="T75" fmla="*/ 1316 h 4150"/>
              <a:gd name="T76" fmla="*/ 3918 w 4189"/>
              <a:gd name="T77" fmla="*/ 985 h 4150"/>
              <a:gd name="T78" fmla="*/ 3769 w 4189"/>
              <a:gd name="T79" fmla="*/ 641 h 4150"/>
              <a:gd name="T80" fmla="*/ 3482 w 4189"/>
              <a:gd name="T81" fmla="*/ 378 h 4150"/>
              <a:gd name="T82" fmla="*/ 3140 w 4189"/>
              <a:gd name="T83" fmla="*/ 263 h 4150"/>
              <a:gd name="T84" fmla="*/ 3320 w 4189"/>
              <a:gd name="T85" fmla="*/ 32 h 4150"/>
              <a:gd name="T86" fmla="*/ 3711 w 4189"/>
              <a:gd name="T87" fmla="*/ 218 h 4150"/>
              <a:gd name="T88" fmla="*/ 4010 w 4189"/>
              <a:gd name="T89" fmla="*/ 531 h 4150"/>
              <a:gd name="T90" fmla="*/ 4165 w 4189"/>
              <a:gd name="T91" fmla="*/ 893 h 4150"/>
              <a:gd name="T92" fmla="*/ 4176 w 4189"/>
              <a:gd name="T93" fmla="*/ 1260 h 4150"/>
              <a:gd name="T94" fmla="*/ 4038 w 4189"/>
              <a:gd name="T95" fmla="*/ 1594 h 4150"/>
              <a:gd name="T96" fmla="*/ 1862 w 4189"/>
              <a:gd name="T97" fmla="*/ 3771 h 4150"/>
              <a:gd name="T98" fmla="*/ 606 w 4189"/>
              <a:gd name="T99" fmla="*/ 4126 h 4150"/>
              <a:gd name="T100" fmla="*/ 519 w 4189"/>
              <a:gd name="T101" fmla="*/ 4144 h 4150"/>
              <a:gd name="T102" fmla="*/ 337 w 4189"/>
              <a:gd name="T103" fmla="*/ 4134 h 4150"/>
              <a:gd name="T104" fmla="*/ 95 w 4189"/>
              <a:gd name="T105" fmla="*/ 3974 h 4150"/>
              <a:gd name="T106" fmla="*/ 0 w 4189"/>
              <a:gd name="T107" fmla="*/ 3697 h 4150"/>
              <a:gd name="T108" fmla="*/ 13 w 4189"/>
              <a:gd name="T109" fmla="*/ 3594 h 4150"/>
              <a:gd name="T110" fmla="*/ 345 w 4189"/>
              <a:gd name="T111" fmla="*/ 2410 h 4150"/>
              <a:gd name="T112" fmla="*/ 1813 w 4189"/>
              <a:gd name="T113" fmla="*/ 887 h 4150"/>
              <a:gd name="T114" fmla="*/ 1819 w 4189"/>
              <a:gd name="T115" fmla="*/ 881 h 4150"/>
              <a:gd name="T116" fmla="*/ 2635 w 4189"/>
              <a:gd name="T117" fmla="*/ 110 h 4150"/>
              <a:gd name="T118" fmla="*/ 2992 w 4189"/>
              <a:gd name="T119" fmla="*/ 3 h 4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9" h="4150">
                <a:moveTo>
                  <a:pt x="412" y="3129"/>
                </a:moveTo>
                <a:lnTo>
                  <a:pt x="274" y="3624"/>
                </a:lnTo>
                <a:lnTo>
                  <a:pt x="273" y="3634"/>
                </a:lnTo>
                <a:lnTo>
                  <a:pt x="269" y="3649"/>
                </a:lnTo>
                <a:lnTo>
                  <a:pt x="266" y="3665"/>
                </a:lnTo>
                <a:lnTo>
                  <a:pt x="263" y="3682"/>
                </a:lnTo>
                <a:lnTo>
                  <a:pt x="262" y="3697"/>
                </a:lnTo>
                <a:lnTo>
                  <a:pt x="266" y="3735"/>
                </a:lnTo>
                <a:lnTo>
                  <a:pt x="277" y="3771"/>
                </a:lnTo>
                <a:lnTo>
                  <a:pt x="296" y="3804"/>
                </a:lnTo>
                <a:lnTo>
                  <a:pt x="318" y="3833"/>
                </a:lnTo>
                <a:lnTo>
                  <a:pt x="348" y="3857"/>
                </a:lnTo>
                <a:lnTo>
                  <a:pt x="381" y="3874"/>
                </a:lnTo>
                <a:lnTo>
                  <a:pt x="417" y="3886"/>
                </a:lnTo>
                <a:lnTo>
                  <a:pt x="456" y="3890"/>
                </a:lnTo>
                <a:lnTo>
                  <a:pt x="476" y="3889"/>
                </a:lnTo>
                <a:lnTo>
                  <a:pt x="496" y="3885"/>
                </a:lnTo>
                <a:lnTo>
                  <a:pt x="517" y="3881"/>
                </a:lnTo>
                <a:lnTo>
                  <a:pt x="534" y="3877"/>
                </a:lnTo>
                <a:lnTo>
                  <a:pt x="545" y="3874"/>
                </a:lnTo>
                <a:lnTo>
                  <a:pt x="1033" y="3747"/>
                </a:lnTo>
                <a:lnTo>
                  <a:pt x="1032" y="3691"/>
                </a:lnTo>
                <a:lnTo>
                  <a:pt x="1025" y="3633"/>
                </a:lnTo>
                <a:lnTo>
                  <a:pt x="1012" y="3576"/>
                </a:lnTo>
                <a:lnTo>
                  <a:pt x="992" y="3519"/>
                </a:lnTo>
                <a:lnTo>
                  <a:pt x="966" y="3463"/>
                </a:lnTo>
                <a:lnTo>
                  <a:pt x="934" y="3409"/>
                </a:lnTo>
                <a:lnTo>
                  <a:pt x="895" y="3357"/>
                </a:lnTo>
                <a:lnTo>
                  <a:pt x="850" y="3308"/>
                </a:lnTo>
                <a:lnTo>
                  <a:pt x="800" y="3264"/>
                </a:lnTo>
                <a:lnTo>
                  <a:pt x="750" y="3226"/>
                </a:lnTo>
                <a:lnTo>
                  <a:pt x="696" y="3195"/>
                </a:lnTo>
                <a:lnTo>
                  <a:pt x="640" y="3170"/>
                </a:lnTo>
                <a:lnTo>
                  <a:pt x="583" y="3150"/>
                </a:lnTo>
                <a:lnTo>
                  <a:pt x="526" y="3137"/>
                </a:lnTo>
                <a:lnTo>
                  <a:pt x="470" y="3130"/>
                </a:lnTo>
                <a:lnTo>
                  <a:pt x="412" y="3129"/>
                </a:lnTo>
                <a:close/>
                <a:moveTo>
                  <a:pt x="997" y="2330"/>
                </a:moveTo>
                <a:lnTo>
                  <a:pt x="932" y="2333"/>
                </a:lnTo>
                <a:lnTo>
                  <a:pt x="866" y="2341"/>
                </a:lnTo>
                <a:lnTo>
                  <a:pt x="804" y="2356"/>
                </a:lnTo>
                <a:lnTo>
                  <a:pt x="743" y="2377"/>
                </a:lnTo>
                <a:lnTo>
                  <a:pt x="685" y="2405"/>
                </a:lnTo>
                <a:lnTo>
                  <a:pt x="632" y="2439"/>
                </a:lnTo>
                <a:lnTo>
                  <a:pt x="610" y="2467"/>
                </a:lnTo>
                <a:lnTo>
                  <a:pt x="593" y="2498"/>
                </a:lnTo>
                <a:lnTo>
                  <a:pt x="581" y="2528"/>
                </a:lnTo>
                <a:lnTo>
                  <a:pt x="450" y="2996"/>
                </a:lnTo>
                <a:lnTo>
                  <a:pt x="517" y="3002"/>
                </a:lnTo>
                <a:lnTo>
                  <a:pt x="582" y="3013"/>
                </a:lnTo>
                <a:lnTo>
                  <a:pt x="648" y="3033"/>
                </a:lnTo>
                <a:lnTo>
                  <a:pt x="712" y="3057"/>
                </a:lnTo>
                <a:lnTo>
                  <a:pt x="774" y="3089"/>
                </a:lnTo>
                <a:lnTo>
                  <a:pt x="834" y="3125"/>
                </a:lnTo>
                <a:lnTo>
                  <a:pt x="890" y="3169"/>
                </a:lnTo>
                <a:lnTo>
                  <a:pt x="942" y="3216"/>
                </a:lnTo>
                <a:lnTo>
                  <a:pt x="993" y="3271"/>
                </a:lnTo>
                <a:lnTo>
                  <a:pt x="1037" y="3329"/>
                </a:lnTo>
                <a:lnTo>
                  <a:pt x="1075" y="3390"/>
                </a:lnTo>
                <a:lnTo>
                  <a:pt x="1106" y="3453"/>
                </a:lnTo>
                <a:lnTo>
                  <a:pt x="1128" y="3518"/>
                </a:lnTo>
                <a:lnTo>
                  <a:pt x="1146" y="3583"/>
                </a:lnTo>
                <a:lnTo>
                  <a:pt x="1157" y="3649"/>
                </a:lnTo>
                <a:lnTo>
                  <a:pt x="1162" y="3714"/>
                </a:lnTo>
                <a:lnTo>
                  <a:pt x="1645" y="3588"/>
                </a:lnTo>
                <a:lnTo>
                  <a:pt x="1669" y="3579"/>
                </a:lnTo>
                <a:lnTo>
                  <a:pt x="1692" y="3568"/>
                </a:lnTo>
                <a:lnTo>
                  <a:pt x="1732" y="3518"/>
                </a:lnTo>
                <a:lnTo>
                  <a:pt x="1766" y="3463"/>
                </a:lnTo>
                <a:lnTo>
                  <a:pt x="1793" y="3406"/>
                </a:lnTo>
                <a:lnTo>
                  <a:pt x="1813" y="3348"/>
                </a:lnTo>
                <a:lnTo>
                  <a:pt x="1827" y="3285"/>
                </a:lnTo>
                <a:lnTo>
                  <a:pt x="1835" y="3222"/>
                </a:lnTo>
                <a:lnTo>
                  <a:pt x="1837" y="3157"/>
                </a:lnTo>
                <a:lnTo>
                  <a:pt x="1833" y="3090"/>
                </a:lnTo>
                <a:lnTo>
                  <a:pt x="1822" y="3024"/>
                </a:lnTo>
                <a:lnTo>
                  <a:pt x="1805" y="2958"/>
                </a:lnTo>
                <a:lnTo>
                  <a:pt x="1782" y="2891"/>
                </a:lnTo>
                <a:lnTo>
                  <a:pt x="1754" y="2828"/>
                </a:lnTo>
                <a:lnTo>
                  <a:pt x="1719" y="2764"/>
                </a:lnTo>
                <a:lnTo>
                  <a:pt x="1677" y="2702"/>
                </a:lnTo>
                <a:lnTo>
                  <a:pt x="1631" y="2642"/>
                </a:lnTo>
                <a:lnTo>
                  <a:pt x="1578" y="2586"/>
                </a:lnTo>
                <a:lnTo>
                  <a:pt x="1521" y="2533"/>
                </a:lnTo>
                <a:lnTo>
                  <a:pt x="1461" y="2487"/>
                </a:lnTo>
                <a:lnTo>
                  <a:pt x="1398" y="2446"/>
                </a:lnTo>
                <a:lnTo>
                  <a:pt x="1332" y="2411"/>
                </a:lnTo>
                <a:lnTo>
                  <a:pt x="1266" y="2383"/>
                </a:lnTo>
                <a:lnTo>
                  <a:pt x="1199" y="2361"/>
                </a:lnTo>
                <a:lnTo>
                  <a:pt x="1132" y="2344"/>
                </a:lnTo>
                <a:lnTo>
                  <a:pt x="1064" y="2334"/>
                </a:lnTo>
                <a:lnTo>
                  <a:pt x="997" y="2330"/>
                </a:lnTo>
                <a:close/>
                <a:moveTo>
                  <a:pt x="3240" y="1519"/>
                </a:moveTo>
                <a:lnTo>
                  <a:pt x="2001" y="2746"/>
                </a:lnTo>
                <a:lnTo>
                  <a:pt x="2036" y="2828"/>
                </a:lnTo>
                <a:lnTo>
                  <a:pt x="2064" y="2913"/>
                </a:lnTo>
                <a:lnTo>
                  <a:pt x="2084" y="2999"/>
                </a:lnTo>
                <a:lnTo>
                  <a:pt x="2097" y="3085"/>
                </a:lnTo>
                <a:lnTo>
                  <a:pt x="2098" y="3134"/>
                </a:lnTo>
                <a:lnTo>
                  <a:pt x="2098" y="3182"/>
                </a:lnTo>
                <a:lnTo>
                  <a:pt x="3110" y="2173"/>
                </a:lnTo>
                <a:lnTo>
                  <a:pt x="3107" y="2171"/>
                </a:lnTo>
                <a:lnTo>
                  <a:pt x="3109" y="2170"/>
                </a:lnTo>
                <a:lnTo>
                  <a:pt x="3111" y="2169"/>
                </a:lnTo>
                <a:lnTo>
                  <a:pt x="3153" y="2121"/>
                </a:lnTo>
                <a:lnTo>
                  <a:pt x="3189" y="2070"/>
                </a:lnTo>
                <a:lnTo>
                  <a:pt x="3219" y="2017"/>
                </a:lnTo>
                <a:lnTo>
                  <a:pt x="3243" y="1960"/>
                </a:lnTo>
                <a:lnTo>
                  <a:pt x="3260" y="1901"/>
                </a:lnTo>
                <a:lnTo>
                  <a:pt x="3271" y="1840"/>
                </a:lnTo>
                <a:lnTo>
                  <a:pt x="3276" y="1777"/>
                </a:lnTo>
                <a:lnTo>
                  <a:pt x="3276" y="1714"/>
                </a:lnTo>
                <a:lnTo>
                  <a:pt x="3269" y="1649"/>
                </a:lnTo>
                <a:lnTo>
                  <a:pt x="3257" y="1584"/>
                </a:lnTo>
                <a:lnTo>
                  <a:pt x="3240" y="1519"/>
                </a:lnTo>
                <a:close/>
                <a:moveTo>
                  <a:pt x="2743" y="974"/>
                </a:moveTo>
                <a:lnTo>
                  <a:pt x="1495" y="2210"/>
                </a:lnTo>
                <a:lnTo>
                  <a:pt x="1553" y="2242"/>
                </a:lnTo>
                <a:lnTo>
                  <a:pt x="1608" y="2277"/>
                </a:lnTo>
                <a:lnTo>
                  <a:pt x="1663" y="2314"/>
                </a:lnTo>
                <a:lnTo>
                  <a:pt x="1714" y="2357"/>
                </a:lnTo>
                <a:lnTo>
                  <a:pt x="1763" y="2402"/>
                </a:lnTo>
                <a:lnTo>
                  <a:pt x="1813" y="2455"/>
                </a:lnTo>
                <a:lnTo>
                  <a:pt x="1857" y="2511"/>
                </a:lnTo>
                <a:lnTo>
                  <a:pt x="1898" y="2568"/>
                </a:lnTo>
                <a:lnTo>
                  <a:pt x="1937" y="2626"/>
                </a:lnTo>
                <a:lnTo>
                  <a:pt x="3186" y="1389"/>
                </a:lnTo>
                <a:lnTo>
                  <a:pt x="3152" y="1329"/>
                </a:lnTo>
                <a:lnTo>
                  <a:pt x="3113" y="1269"/>
                </a:lnTo>
                <a:lnTo>
                  <a:pt x="3069" y="1214"/>
                </a:lnTo>
                <a:lnTo>
                  <a:pt x="3019" y="1159"/>
                </a:lnTo>
                <a:lnTo>
                  <a:pt x="2967" y="1113"/>
                </a:lnTo>
                <a:lnTo>
                  <a:pt x="2915" y="1070"/>
                </a:lnTo>
                <a:lnTo>
                  <a:pt x="2858" y="1033"/>
                </a:lnTo>
                <a:lnTo>
                  <a:pt x="2802" y="1001"/>
                </a:lnTo>
                <a:lnTo>
                  <a:pt x="2743" y="974"/>
                </a:lnTo>
                <a:close/>
                <a:moveTo>
                  <a:pt x="2409" y="903"/>
                </a:moveTo>
                <a:lnTo>
                  <a:pt x="2344" y="907"/>
                </a:lnTo>
                <a:lnTo>
                  <a:pt x="2281" y="918"/>
                </a:lnTo>
                <a:lnTo>
                  <a:pt x="2220" y="935"/>
                </a:lnTo>
                <a:lnTo>
                  <a:pt x="2162" y="958"/>
                </a:lnTo>
                <a:lnTo>
                  <a:pt x="2106" y="987"/>
                </a:lnTo>
                <a:lnTo>
                  <a:pt x="2054" y="1023"/>
                </a:lnTo>
                <a:lnTo>
                  <a:pt x="2005" y="1064"/>
                </a:lnTo>
                <a:lnTo>
                  <a:pt x="997" y="2070"/>
                </a:lnTo>
                <a:lnTo>
                  <a:pt x="1092" y="2076"/>
                </a:lnTo>
                <a:lnTo>
                  <a:pt x="1187" y="2092"/>
                </a:lnTo>
                <a:lnTo>
                  <a:pt x="1281" y="2116"/>
                </a:lnTo>
                <a:lnTo>
                  <a:pt x="1373" y="2147"/>
                </a:lnTo>
                <a:lnTo>
                  <a:pt x="2607" y="926"/>
                </a:lnTo>
                <a:lnTo>
                  <a:pt x="2540" y="913"/>
                </a:lnTo>
                <a:lnTo>
                  <a:pt x="2474" y="905"/>
                </a:lnTo>
                <a:lnTo>
                  <a:pt x="2409" y="903"/>
                </a:lnTo>
                <a:close/>
                <a:moveTo>
                  <a:pt x="3070" y="260"/>
                </a:moveTo>
                <a:lnTo>
                  <a:pt x="3008" y="263"/>
                </a:lnTo>
                <a:lnTo>
                  <a:pt x="2948" y="271"/>
                </a:lnTo>
                <a:lnTo>
                  <a:pt x="2891" y="284"/>
                </a:lnTo>
                <a:lnTo>
                  <a:pt x="2836" y="302"/>
                </a:lnTo>
                <a:lnTo>
                  <a:pt x="2783" y="326"/>
                </a:lnTo>
                <a:lnTo>
                  <a:pt x="2733" y="354"/>
                </a:lnTo>
                <a:lnTo>
                  <a:pt x="2687" y="389"/>
                </a:lnTo>
                <a:lnTo>
                  <a:pt x="2644" y="426"/>
                </a:lnTo>
                <a:lnTo>
                  <a:pt x="2427" y="642"/>
                </a:lnTo>
                <a:lnTo>
                  <a:pt x="2512" y="646"/>
                </a:lnTo>
                <a:lnTo>
                  <a:pt x="2595" y="658"/>
                </a:lnTo>
                <a:lnTo>
                  <a:pt x="2678" y="675"/>
                </a:lnTo>
                <a:lnTo>
                  <a:pt x="2759" y="699"/>
                </a:lnTo>
                <a:lnTo>
                  <a:pt x="2840" y="731"/>
                </a:lnTo>
                <a:lnTo>
                  <a:pt x="2919" y="768"/>
                </a:lnTo>
                <a:lnTo>
                  <a:pt x="2995" y="810"/>
                </a:lnTo>
                <a:lnTo>
                  <a:pt x="3067" y="861"/>
                </a:lnTo>
                <a:lnTo>
                  <a:pt x="3137" y="915"/>
                </a:lnTo>
                <a:lnTo>
                  <a:pt x="3203" y="976"/>
                </a:lnTo>
                <a:lnTo>
                  <a:pt x="3264" y="1041"/>
                </a:lnTo>
                <a:lnTo>
                  <a:pt x="3320" y="1110"/>
                </a:lnTo>
                <a:lnTo>
                  <a:pt x="3370" y="1182"/>
                </a:lnTo>
                <a:lnTo>
                  <a:pt x="3414" y="1256"/>
                </a:lnTo>
                <a:lnTo>
                  <a:pt x="3452" y="1333"/>
                </a:lnTo>
                <a:lnTo>
                  <a:pt x="3482" y="1413"/>
                </a:lnTo>
                <a:lnTo>
                  <a:pt x="3506" y="1493"/>
                </a:lnTo>
                <a:lnTo>
                  <a:pt x="3525" y="1576"/>
                </a:lnTo>
                <a:lnTo>
                  <a:pt x="3536" y="1659"/>
                </a:lnTo>
                <a:lnTo>
                  <a:pt x="3537" y="1688"/>
                </a:lnTo>
                <a:lnTo>
                  <a:pt x="3536" y="1718"/>
                </a:lnTo>
                <a:lnTo>
                  <a:pt x="3536" y="1747"/>
                </a:lnTo>
                <a:lnTo>
                  <a:pt x="3756" y="1527"/>
                </a:lnTo>
                <a:lnTo>
                  <a:pt x="3798" y="1479"/>
                </a:lnTo>
                <a:lnTo>
                  <a:pt x="3836" y="1428"/>
                </a:lnTo>
                <a:lnTo>
                  <a:pt x="3867" y="1373"/>
                </a:lnTo>
                <a:lnTo>
                  <a:pt x="3891" y="1316"/>
                </a:lnTo>
                <a:lnTo>
                  <a:pt x="3910" y="1255"/>
                </a:lnTo>
                <a:lnTo>
                  <a:pt x="3922" y="1191"/>
                </a:lnTo>
                <a:lnTo>
                  <a:pt x="3927" y="1126"/>
                </a:lnTo>
                <a:lnTo>
                  <a:pt x="3926" y="1058"/>
                </a:lnTo>
                <a:lnTo>
                  <a:pt x="3918" y="985"/>
                </a:lnTo>
                <a:lnTo>
                  <a:pt x="3902" y="914"/>
                </a:lnTo>
                <a:lnTo>
                  <a:pt x="3879" y="842"/>
                </a:lnTo>
                <a:lnTo>
                  <a:pt x="3848" y="773"/>
                </a:lnTo>
                <a:lnTo>
                  <a:pt x="3812" y="706"/>
                </a:lnTo>
                <a:lnTo>
                  <a:pt x="3769" y="641"/>
                </a:lnTo>
                <a:lnTo>
                  <a:pt x="3719" y="577"/>
                </a:lnTo>
                <a:lnTo>
                  <a:pt x="3663" y="517"/>
                </a:lnTo>
                <a:lnTo>
                  <a:pt x="3606" y="466"/>
                </a:lnTo>
                <a:lnTo>
                  <a:pt x="3545" y="419"/>
                </a:lnTo>
                <a:lnTo>
                  <a:pt x="3482" y="378"/>
                </a:lnTo>
                <a:lnTo>
                  <a:pt x="3417" y="342"/>
                </a:lnTo>
                <a:lnTo>
                  <a:pt x="3350" y="313"/>
                </a:lnTo>
                <a:lnTo>
                  <a:pt x="3280" y="290"/>
                </a:lnTo>
                <a:lnTo>
                  <a:pt x="3211" y="273"/>
                </a:lnTo>
                <a:lnTo>
                  <a:pt x="3140" y="263"/>
                </a:lnTo>
                <a:lnTo>
                  <a:pt x="3070" y="260"/>
                </a:lnTo>
                <a:close/>
                <a:moveTo>
                  <a:pt x="3070" y="0"/>
                </a:moveTo>
                <a:lnTo>
                  <a:pt x="3154" y="4"/>
                </a:lnTo>
                <a:lnTo>
                  <a:pt x="3237" y="15"/>
                </a:lnTo>
                <a:lnTo>
                  <a:pt x="3320" y="32"/>
                </a:lnTo>
                <a:lnTo>
                  <a:pt x="3402" y="56"/>
                </a:lnTo>
                <a:lnTo>
                  <a:pt x="3484" y="88"/>
                </a:lnTo>
                <a:lnTo>
                  <a:pt x="3561" y="125"/>
                </a:lnTo>
                <a:lnTo>
                  <a:pt x="3638" y="168"/>
                </a:lnTo>
                <a:lnTo>
                  <a:pt x="3711" y="218"/>
                </a:lnTo>
                <a:lnTo>
                  <a:pt x="3782" y="273"/>
                </a:lnTo>
                <a:lnTo>
                  <a:pt x="3848" y="334"/>
                </a:lnTo>
                <a:lnTo>
                  <a:pt x="3908" y="398"/>
                </a:lnTo>
                <a:lnTo>
                  <a:pt x="3962" y="463"/>
                </a:lnTo>
                <a:lnTo>
                  <a:pt x="4010" y="531"/>
                </a:lnTo>
                <a:lnTo>
                  <a:pt x="4053" y="601"/>
                </a:lnTo>
                <a:lnTo>
                  <a:pt x="4089" y="672"/>
                </a:lnTo>
                <a:lnTo>
                  <a:pt x="4120" y="744"/>
                </a:lnTo>
                <a:lnTo>
                  <a:pt x="4145" y="818"/>
                </a:lnTo>
                <a:lnTo>
                  <a:pt x="4165" y="893"/>
                </a:lnTo>
                <a:lnTo>
                  <a:pt x="4179" y="967"/>
                </a:lnTo>
                <a:lnTo>
                  <a:pt x="4187" y="1041"/>
                </a:lnTo>
                <a:lnTo>
                  <a:pt x="4189" y="1115"/>
                </a:lnTo>
                <a:lnTo>
                  <a:pt x="4185" y="1188"/>
                </a:lnTo>
                <a:lnTo>
                  <a:pt x="4176" y="1260"/>
                </a:lnTo>
                <a:lnTo>
                  <a:pt x="4160" y="1332"/>
                </a:lnTo>
                <a:lnTo>
                  <a:pt x="4139" y="1401"/>
                </a:lnTo>
                <a:lnTo>
                  <a:pt x="4112" y="1468"/>
                </a:lnTo>
                <a:lnTo>
                  <a:pt x="4078" y="1532"/>
                </a:lnTo>
                <a:lnTo>
                  <a:pt x="4038" y="1594"/>
                </a:lnTo>
                <a:lnTo>
                  <a:pt x="3993" y="1654"/>
                </a:lnTo>
                <a:lnTo>
                  <a:pt x="3942" y="1710"/>
                </a:lnTo>
                <a:lnTo>
                  <a:pt x="1944" y="3705"/>
                </a:lnTo>
                <a:lnTo>
                  <a:pt x="1904" y="3740"/>
                </a:lnTo>
                <a:lnTo>
                  <a:pt x="1862" y="3771"/>
                </a:lnTo>
                <a:lnTo>
                  <a:pt x="1817" y="3797"/>
                </a:lnTo>
                <a:lnTo>
                  <a:pt x="1770" y="3819"/>
                </a:lnTo>
                <a:lnTo>
                  <a:pt x="1720" y="3837"/>
                </a:lnTo>
                <a:lnTo>
                  <a:pt x="610" y="4125"/>
                </a:lnTo>
                <a:lnTo>
                  <a:pt x="606" y="4126"/>
                </a:lnTo>
                <a:lnTo>
                  <a:pt x="596" y="4129"/>
                </a:lnTo>
                <a:lnTo>
                  <a:pt x="581" y="4132"/>
                </a:lnTo>
                <a:lnTo>
                  <a:pt x="562" y="4136"/>
                </a:lnTo>
                <a:lnTo>
                  <a:pt x="541" y="4140"/>
                </a:lnTo>
                <a:lnTo>
                  <a:pt x="519" y="4144"/>
                </a:lnTo>
                <a:lnTo>
                  <a:pt x="498" y="4148"/>
                </a:lnTo>
                <a:lnTo>
                  <a:pt x="478" y="4149"/>
                </a:lnTo>
                <a:lnTo>
                  <a:pt x="459" y="4150"/>
                </a:lnTo>
                <a:lnTo>
                  <a:pt x="396" y="4146"/>
                </a:lnTo>
                <a:lnTo>
                  <a:pt x="337" y="4134"/>
                </a:lnTo>
                <a:lnTo>
                  <a:pt x="280" y="4114"/>
                </a:lnTo>
                <a:lnTo>
                  <a:pt x="227" y="4088"/>
                </a:lnTo>
                <a:lnTo>
                  <a:pt x="178" y="4056"/>
                </a:lnTo>
                <a:lnTo>
                  <a:pt x="134" y="4018"/>
                </a:lnTo>
                <a:lnTo>
                  <a:pt x="95" y="3974"/>
                </a:lnTo>
                <a:lnTo>
                  <a:pt x="63" y="3925"/>
                </a:lnTo>
                <a:lnTo>
                  <a:pt x="36" y="3873"/>
                </a:lnTo>
                <a:lnTo>
                  <a:pt x="16" y="3817"/>
                </a:lnTo>
                <a:lnTo>
                  <a:pt x="4" y="3758"/>
                </a:lnTo>
                <a:lnTo>
                  <a:pt x="0" y="3697"/>
                </a:lnTo>
                <a:lnTo>
                  <a:pt x="1" y="3678"/>
                </a:lnTo>
                <a:lnTo>
                  <a:pt x="2" y="3657"/>
                </a:lnTo>
                <a:lnTo>
                  <a:pt x="6" y="3636"/>
                </a:lnTo>
                <a:lnTo>
                  <a:pt x="10" y="3613"/>
                </a:lnTo>
                <a:lnTo>
                  <a:pt x="13" y="3594"/>
                </a:lnTo>
                <a:lnTo>
                  <a:pt x="17" y="3579"/>
                </a:lnTo>
                <a:lnTo>
                  <a:pt x="20" y="3567"/>
                </a:lnTo>
                <a:lnTo>
                  <a:pt x="20" y="3563"/>
                </a:lnTo>
                <a:lnTo>
                  <a:pt x="328" y="2459"/>
                </a:lnTo>
                <a:lnTo>
                  <a:pt x="345" y="2410"/>
                </a:lnTo>
                <a:lnTo>
                  <a:pt x="368" y="2362"/>
                </a:lnTo>
                <a:lnTo>
                  <a:pt x="393" y="2318"/>
                </a:lnTo>
                <a:lnTo>
                  <a:pt x="425" y="2276"/>
                </a:lnTo>
                <a:lnTo>
                  <a:pt x="460" y="2238"/>
                </a:lnTo>
                <a:lnTo>
                  <a:pt x="1813" y="887"/>
                </a:lnTo>
                <a:lnTo>
                  <a:pt x="1813" y="887"/>
                </a:lnTo>
                <a:lnTo>
                  <a:pt x="1814" y="886"/>
                </a:lnTo>
                <a:lnTo>
                  <a:pt x="1815" y="885"/>
                </a:lnTo>
                <a:lnTo>
                  <a:pt x="1817" y="882"/>
                </a:lnTo>
                <a:lnTo>
                  <a:pt x="1819" y="881"/>
                </a:lnTo>
                <a:lnTo>
                  <a:pt x="1821" y="879"/>
                </a:lnTo>
                <a:lnTo>
                  <a:pt x="2458" y="243"/>
                </a:lnTo>
                <a:lnTo>
                  <a:pt x="2513" y="194"/>
                </a:lnTo>
                <a:lnTo>
                  <a:pt x="2572" y="150"/>
                </a:lnTo>
                <a:lnTo>
                  <a:pt x="2635" y="110"/>
                </a:lnTo>
                <a:lnTo>
                  <a:pt x="2700" y="77"/>
                </a:lnTo>
                <a:lnTo>
                  <a:pt x="2770" y="50"/>
                </a:lnTo>
                <a:lnTo>
                  <a:pt x="2842" y="28"/>
                </a:lnTo>
                <a:lnTo>
                  <a:pt x="2916" y="12"/>
                </a:lnTo>
                <a:lnTo>
                  <a:pt x="2992" y="3"/>
                </a:lnTo>
                <a:lnTo>
                  <a:pt x="3070" y="0"/>
                </a:lnTo>
                <a:close/>
              </a:path>
            </a:pathLst>
          </a:custGeom>
          <a:solidFill>
            <a:schemeClr val="accent1"/>
          </a:solid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5" name="Группа 104"/>
          <p:cNvGrpSpPr/>
          <p:nvPr/>
        </p:nvGrpSpPr>
        <p:grpSpPr>
          <a:xfrm>
            <a:off x="8085912" y="4406754"/>
            <a:ext cx="416850" cy="412951"/>
            <a:chOff x="5929313" y="3292475"/>
            <a:chExt cx="2206626" cy="2185988"/>
          </a:xfrm>
          <a:solidFill>
            <a:schemeClr val="accent1"/>
          </a:solidFill>
        </p:grpSpPr>
        <p:sp>
          <p:nvSpPr>
            <p:cNvPr id="16" name="Freeform 91"/>
            <p:cNvSpPr>
              <a:spLocks noEditPoints="1"/>
            </p:cNvSpPr>
            <p:nvPr/>
          </p:nvSpPr>
          <p:spPr bwMode="auto">
            <a:xfrm>
              <a:off x="5929313" y="3497263"/>
              <a:ext cx="2009775" cy="1981200"/>
            </a:xfrm>
            <a:custGeom>
              <a:avLst/>
              <a:gdLst>
                <a:gd name="T0" fmla="*/ 316 w 3797"/>
                <a:gd name="T1" fmla="*/ 1627 h 3746"/>
                <a:gd name="T2" fmla="*/ 269 w 3797"/>
                <a:gd name="T3" fmla="*/ 1684 h 3746"/>
                <a:gd name="T4" fmla="*/ 263 w 3797"/>
                <a:gd name="T5" fmla="*/ 1758 h 3746"/>
                <a:gd name="T6" fmla="*/ 299 w 3797"/>
                <a:gd name="T7" fmla="*/ 1824 h 3746"/>
                <a:gd name="T8" fmla="*/ 1999 w 3797"/>
                <a:gd name="T9" fmla="*/ 3478 h 3746"/>
                <a:gd name="T10" fmla="*/ 2061 w 3797"/>
                <a:gd name="T11" fmla="*/ 3487 h 3746"/>
                <a:gd name="T12" fmla="*/ 2123 w 3797"/>
                <a:gd name="T13" fmla="*/ 3464 h 3746"/>
                <a:gd name="T14" fmla="*/ 2171 w 3797"/>
                <a:gd name="T15" fmla="*/ 3405 h 3746"/>
                <a:gd name="T16" fmla="*/ 2631 w 3797"/>
                <a:gd name="T17" fmla="*/ 1731 h 3746"/>
                <a:gd name="T18" fmla="*/ 2397 w 3797"/>
                <a:gd name="T19" fmla="*/ 1577 h 3746"/>
                <a:gd name="T20" fmla="*/ 2163 w 3797"/>
                <a:gd name="T21" fmla="*/ 1482 h 3746"/>
                <a:gd name="T22" fmla="*/ 1929 w 3797"/>
                <a:gd name="T23" fmla="*/ 1429 h 3746"/>
                <a:gd name="T24" fmla="*/ 1695 w 3797"/>
                <a:gd name="T25" fmla="*/ 1396 h 3746"/>
                <a:gd name="T26" fmla="*/ 1460 w 3797"/>
                <a:gd name="T27" fmla="*/ 1364 h 3746"/>
                <a:gd name="T28" fmla="*/ 1227 w 3797"/>
                <a:gd name="T29" fmla="*/ 1315 h 3746"/>
                <a:gd name="T30" fmla="*/ 2436 w 3797"/>
                <a:gd name="T31" fmla="*/ 265 h 3746"/>
                <a:gd name="T32" fmla="*/ 2221 w 3797"/>
                <a:gd name="T33" fmla="*/ 477 h 3746"/>
                <a:gd name="T34" fmla="*/ 2221 w 3797"/>
                <a:gd name="T35" fmla="*/ 535 h 3746"/>
                <a:gd name="T36" fmla="*/ 1351 w 3797"/>
                <a:gd name="T37" fmla="*/ 1212 h 3746"/>
                <a:gd name="T38" fmla="*/ 1689 w 3797"/>
                <a:gd name="T39" fmla="*/ 1264 h 3746"/>
                <a:gd name="T40" fmla="*/ 1909 w 3797"/>
                <a:gd name="T41" fmla="*/ 1294 h 3746"/>
                <a:gd name="T42" fmla="*/ 2136 w 3797"/>
                <a:gd name="T43" fmla="*/ 1340 h 3746"/>
                <a:gd name="T44" fmla="*/ 2368 w 3797"/>
                <a:gd name="T45" fmla="*/ 1421 h 3746"/>
                <a:gd name="T46" fmla="*/ 2604 w 3797"/>
                <a:gd name="T47" fmla="*/ 1550 h 3746"/>
                <a:gd name="T48" fmla="*/ 2840 w 3797"/>
                <a:gd name="T49" fmla="*/ 1745 h 3746"/>
                <a:gd name="T50" fmla="*/ 3259 w 3797"/>
                <a:gd name="T51" fmla="*/ 1561 h 3746"/>
                <a:gd name="T52" fmla="*/ 3316 w 3797"/>
                <a:gd name="T53" fmla="*/ 1561 h 3746"/>
                <a:gd name="T54" fmla="*/ 3531 w 3797"/>
                <a:gd name="T55" fmla="*/ 1350 h 3746"/>
                <a:gd name="T56" fmla="*/ 3531 w 3797"/>
                <a:gd name="T57" fmla="*/ 1292 h 3746"/>
                <a:gd name="T58" fmla="*/ 2493 w 3797"/>
                <a:gd name="T59" fmla="*/ 265 h 3746"/>
                <a:gd name="T60" fmla="*/ 2465 w 3797"/>
                <a:gd name="T61" fmla="*/ 0 h 3746"/>
                <a:gd name="T62" fmla="*/ 2589 w 3797"/>
                <a:gd name="T63" fmla="*/ 25 h 3746"/>
                <a:gd name="T64" fmla="*/ 2696 w 3797"/>
                <a:gd name="T65" fmla="*/ 95 h 3746"/>
                <a:gd name="T66" fmla="*/ 3755 w 3797"/>
                <a:gd name="T67" fmla="*/ 1160 h 3746"/>
                <a:gd name="T68" fmla="*/ 3795 w 3797"/>
                <a:gd name="T69" fmla="*/ 1278 h 3746"/>
                <a:gd name="T70" fmla="*/ 3787 w 3797"/>
                <a:gd name="T71" fmla="*/ 1405 h 3746"/>
                <a:gd name="T72" fmla="*/ 3731 w 3797"/>
                <a:gd name="T73" fmla="*/ 1517 h 3746"/>
                <a:gd name="T74" fmla="*/ 3485 w 3797"/>
                <a:gd name="T75" fmla="*/ 1759 h 3746"/>
                <a:gd name="T76" fmla="*/ 3372 w 3797"/>
                <a:gd name="T77" fmla="*/ 1815 h 3746"/>
                <a:gd name="T78" fmla="*/ 3240 w 3797"/>
                <a:gd name="T79" fmla="*/ 1823 h 3746"/>
                <a:gd name="T80" fmla="*/ 3109 w 3797"/>
                <a:gd name="T81" fmla="*/ 1774 h 3746"/>
                <a:gd name="T82" fmla="*/ 2367 w 3797"/>
                <a:gd name="T83" fmla="*/ 3586 h 3746"/>
                <a:gd name="T84" fmla="*/ 2263 w 3797"/>
                <a:gd name="T85" fmla="*/ 3684 h 3746"/>
                <a:gd name="T86" fmla="*/ 2129 w 3797"/>
                <a:gd name="T87" fmla="*/ 3738 h 3746"/>
                <a:gd name="T88" fmla="*/ 2047 w 3797"/>
                <a:gd name="T89" fmla="*/ 3746 h 3746"/>
                <a:gd name="T90" fmla="*/ 1989 w 3797"/>
                <a:gd name="T91" fmla="*/ 3741 h 3746"/>
                <a:gd name="T92" fmla="*/ 1852 w 3797"/>
                <a:gd name="T93" fmla="*/ 3693 h 3746"/>
                <a:gd name="T94" fmla="*/ 115 w 3797"/>
                <a:gd name="T95" fmla="*/ 2008 h 3746"/>
                <a:gd name="T96" fmla="*/ 33 w 3797"/>
                <a:gd name="T97" fmla="*/ 1890 h 3746"/>
                <a:gd name="T98" fmla="*/ 0 w 3797"/>
                <a:gd name="T99" fmla="*/ 1755 h 3746"/>
                <a:gd name="T100" fmla="*/ 17 w 3797"/>
                <a:gd name="T101" fmla="*/ 1614 h 3746"/>
                <a:gd name="T102" fmla="*/ 84 w 3797"/>
                <a:gd name="T103" fmla="*/ 1491 h 3746"/>
                <a:gd name="T104" fmla="*/ 191 w 3797"/>
                <a:gd name="T105" fmla="*/ 1400 h 3746"/>
                <a:gd name="T106" fmla="*/ 1983 w 3797"/>
                <a:gd name="T107" fmla="*/ 636 h 3746"/>
                <a:gd name="T108" fmla="*/ 1955 w 3797"/>
                <a:gd name="T109" fmla="*/ 506 h 3746"/>
                <a:gd name="T110" fmla="*/ 1979 w 3797"/>
                <a:gd name="T111" fmla="*/ 381 h 3746"/>
                <a:gd name="T112" fmla="*/ 2049 w 3797"/>
                <a:gd name="T113" fmla="*/ 277 h 3746"/>
                <a:gd name="T114" fmla="*/ 2301 w 3797"/>
                <a:gd name="T115" fmla="*/ 43 h 3746"/>
                <a:gd name="T116" fmla="*/ 2421 w 3797"/>
                <a:gd name="T117" fmla="*/ 2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7" h="3746">
                  <a:moveTo>
                    <a:pt x="1148" y="1293"/>
                  </a:moveTo>
                  <a:lnTo>
                    <a:pt x="339" y="1614"/>
                  </a:lnTo>
                  <a:lnTo>
                    <a:pt x="316" y="1627"/>
                  </a:lnTo>
                  <a:lnTo>
                    <a:pt x="296" y="1643"/>
                  </a:lnTo>
                  <a:lnTo>
                    <a:pt x="281" y="1661"/>
                  </a:lnTo>
                  <a:lnTo>
                    <a:pt x="269" y="1684"/>
                  </a:lnTo>
                  <a:lnTo>
                    <a:pt x="261" y="1708"/>
                  </a:lnTo>
                  <a:lnTo>
                    <a:pt x="260" y="1734"/>
                  </a:lnTo>
                  <a:lnTo>
                    <a:pt x="263" y="1758"/>
                  </a:lnTo>
                  <a:lnTo>
                    <a:pt x="269" y="1782"/>
                  </a:lnTo>
                  <a:lnTo>
                    <a:pt x="281" y="1804"/>
                  </a:lnTo>
                  <a:lnTo>
                    <a:pt x="299" y="1824"/>
                  </a:lnTo>
                  <a:lnTo>
                    <a:pt x="1957" y="3450"/>
                  </a:lnTo>
                  <a:lnTo>
                    <a:pt x="1976" y="3466"/>
                  </a:lnTo>
                  <a:lnTo>
                    <a:pt x="1999" y="3478"/>
                  </a:lnTo>
                  <a:lnTo>
                    <a:pt x="2021" y="3484"/>
                  </a:lnTo>
                  <a:lnTo>
                    <a:pt x="2045" y="3487"/>
                  </a:lnTo>
                  <a:lnTo>
                    <a:pt x="2061" y="3487"/>
                  </a:lnTo>
                  <a:lnTo>
                    <a:pt x="2076" y="3484"/>
                  </a:lnTo>
                  <a:lnTo>
                    <a:pt x="2101" y="3476"/>
                  </a:lnTo>
                  <a:lnTo>
                    <a:pt x="2123" y="3464"/>
                  </a:lnTo>
                  <a:lnTo>
                    <a:pt x="2143" y="3449"/>
                  </a:lnTo>
                  <a:lnTo>
                    <a:pt x="2159" y="3428"/>
                  </a:lnTo>
                  <a:lnTo>
                    <a:pt x="2171" y="3405"/>
                  </a:lnTo>
                  <a:lnTo>
                    <a:pt x="2787" y="1877"/>
                  </a:lnTo>
                  <a:lnTo>
                    <a:pt x="2709" y="1799"/>
                  </a:lnTo>
                  <a:lnTo>
                    <a:pt x="2631" y="1731"/>
                  </a:lnTo>
                  <a:lnTo>
                    <a:pt x="2553" y="1672"/>
                  </a:lnTo>
                  <a:lnTo>
                    <a:pt x="2475" y="1621"/>
                  </a:lnTo>
                  <a:lnTo>
                    <a:pt x="2397" y="1577"/>
                  </a:lnTo>
                  <a:lnTo>
                    <a:pt x="2319" y="1540"/>
                  </a:lnTo>
                  <a:lnTo>
                    <a:pt x="2241" y="1508"/>
                  </a:lnTo>
                  <a:lnTo>
                    <a:pt x="2163" y="1482"/>
                  </a:lnTo>
                  <a:lnTo>
                    <a:pt x="2085" y="1461"/>
                  </a:lnTo>
                  <a:lnTo>
                    <a:pt x="2007" y="1444"/>
                  </a:lnTo>
                  <a:lnTo>
                    <a:pt x="1929" y="1429"/>
                  </a:lnTo>
                  <a:lnTo>
                    <a:pt x="1851" y="1416"/>
                  </a:lnTo>
                  <a:lnTo>
                    <a:pt x="1773" y="1405"/>
                  </a:lnTo>
                  <a:lnTo>
                    <a:pt x="1695" y="1396"/>
                  </a:lnTo>
                  <a:lnTo>
                    <a:pt x="1616" y="1385"/>
                  </a:lnTo>
                  <a:lnTo>
                    <a:pt x="1539" y="1376"/>
                  </a:lnTo>
                  <a:lnTo>
                    <a:pt x="1460" y="1364"/>
                  </a:lnTo>
                  <a:lnTo>
                    <a:pt x="1383" y="1351"/>
                  </a:lnTo>
                  <a:lnTo>
                    <a:pt x="1304" y="1335"/>
                  </a:lnTo>
                  <a:lnTo>
                    <a:pt x="1227" y="1315"/>
                  </a:lnTo>
                  <a:lnTo>
                    <a:pt x="1148" y="1293"/>
                  </a:lnTo>
                  <a:close/>
                  <a:moveTo>
                    <a:pt x="2455" y="259"/>
                  </a:moveTo>
                  <a:lnTo>
                    <a:pt x="2436" y="265"/>
                  </a:lnTo>
                  <a:lnTo>
                    <a:pt x="2419" y="277"/>
                  </a:lnTo>
                  <a:lnTo>
                    <a:pt x="2233" y="461"/>
                  </a:lnTo>
                  <a:lnTo>
                    <a:pt x="2221" y="477"/>
                  </a:lnTo>
                  <a:lnTo>
                    <a:pt x="2216" y="496"/>
                  </a:lnTo>
                  <a:lnTo>
                    <a:pt x="2216" y="516"/>
                  </a:lnTo>
                  <a:lnTo>
                    <a:pt x="2221" y="535"/>
                  </a:lnTo>
                  <a:lnTo>
                    <a:pt x="2233" y="551"/>
                  </a:lnTo>
                  <a:lnTo>
                    <a:pt x="2457" y="772"/>
                  </a:lnTo>
                  <a:lnTo>
                    <a:pt x="1351" y="1212"/>
                  </a:lnTo>
                  <a:lnTo>
                    <a:pt x="1461" y="1233"/>
                  </a:lnTo>
                  <a:lnTo>
                    <a:pt x="1575" y="1249"/>
                  </a:lnTo>
                  <a:lnTo>
                    <a:pt x="1689" y="1264"/>
                  </a:lnTo>
                  <a:lnTo>
                    <a:pt x="1761" y="1273"/>
                  </a:lnTo>
                  <a:lnTo>
                    <a:pt x="1835" y="1282"/>
                  </a:lnTo>
                  <a:lnTo>
                    <a:pt x="1909" y="1294"/>
                  </a:lnTo>
                  <a:lnTo>
                    <a:pt x="1984" y="1307"/>
                  </a:lnTo>
                  <a:lnTo>
                    <a:pt x="2060" y="1322"/>
                  </a:lnTo>
                  <a:lnTo>
                    <a:pt x="2136" y="1340"/>
                  </a:lnTo>
                  <a:lnTo>
                    <a:pt x="2213" y="1363"/>
                  </a:lnTo>
                  <a:lnTo>
                    <a:pt x="2291" y="1389"/>
                  </a:lnTo>
                  <a:lnTo>
                    <a:pt x="2368" y="1421"/>
                  </a:lnTo>
                  <a:lnTo>
                    <a:pt x="2447" y="1458"/>
                  </a:lnTo>
                  <a:lnTo>
                    <a:pt x="2525" y="1500"/>
                  </a:lnTo>
                  <a:lnTo>
                    <a:pt x="2604" y="1550"/>
                  </a:lnTo>
                  <a:lnTo>
                    <a:pt x="2683" y="1607"/>
                  </a:lnTo>
                  <a:lnTo>
                    <a:pt x="2761" y="1672"/>
                  </a:lnTo>
                  <a:lnTo>
                    <a:pt x="2840" y="1745"/>
                  </a:lnTo>
                  <a:lnTo>
                    <a:pt x="3011" y="1321"/>
                  </a:lnTo>
                  <a:lnTo>
                    <a:pt x="3241" y="1549"/>
                  </a:lnTo>
                  <a:lnTo>
                    <a:pt x="3259" y="1561"/>
                  </a:lnTo>
                  <a:lnTo>
                    <a:pt x="3277" y="1568"/>
                  </a:lnTo>
                  <a:lnTo>
                    <a:pt x="3297" y="1568"/>
                  </a:lnTo>
                  <a:lnTo>
                    <a:pt x="3316" y="1561"/>
                  </a:lnTo>
                  <a:lnTo>
                    <a:pt x="3333" y="1549"/>
                  </a:lnTo>
                  <a:lnTo>
                    <a:pt x="3517" y="1367"/>
                  </a:lnTo>
                  <a:lnTo>
                    <a:pt x="3531" y="1350"/>
                  </a:lnTo>
                  <a:lnTo>
                    <a:pt x="3536" y="1330"/>
                  </a:lnTo>
                  <a:lnTo>
                    <a:pt x="3536" y="1311"/>
                  </a:lnTo>
                  <a:lnTo>
                    <a:pt x="3531" y="1292"/>
                  </a:lnTo>
                  <a:lnTo>
                    <a:pt x="3517" y="1274"/>
                  </a:lnTo>
                  <a:lnTo>
                    <a:pt x="2511" y="277"/>
                  </a:lnTo>
                  <a:lnTo>
                    <a:pt x="2493" y="265"/>
                  </a:lnTo>
                  <a:lnTo>
                    <a:pt x="2475" y="259"/>
                  </a:lnTo>
                  <a:lnTo>
                    <a:pt x="2455" y="259"/>
                  </a:lnTo>
                  <a:close/>
                  <a:moveTo>
                    <a:pt x="2465" y="0"/>
                  </a:moveTo>
                  <a:lnTo>
                    <a:pt x="2508" y="2"/>
                  </a:lnTo>
                  <a:lnTo>
                    <a:pt x="2549" y="10"/>
                  </a:lnTo>
                  <a:lnTo>
                    <a:pt x="2589" y="25"/>
                  </a:lnTo>
                  <a:lnTo>
                    <a:pt x="2628" y="43"/>
                  </a:lnTo>
                  <a:lnTo>
                    <a:pt x="2663" y="66"/>
                  </a:lnTo>
                  <a:lnTo>
                    <a:pt x="2696" y="95"/>
                  </a:lnTo>
                  <a:lnTo>
                    <a:pt x="3703" y="1092"/>
                  </a:lnTo>
                  <a:lnTo>
                    <a:pt x="3731" y="1125"/>
                  </a:lnTo>
                  <a:lnTo>
                    <a:pt x="3755" y="1160"/>
                  </a:lnTo>
                  <a:lnTo>
                    <a:pt x="3773" y="1198"/>
                  </a:lnTo>
                  <a:lnTo>
                    <a:pt x="3787" y="1237"/>
                  </a:lnTo>
                  <a:lnTo>
                    <a:pt x="3795" y="1278"/>
                  </a:lnTo>
                  <a:lnTo>
                    <a:pt x="3797" y="1321"/>
                  </a:lnTo>
                  <a:lnTo>
                    <a:pt x="3795" y="1364"/>
                  </a:lnTo>
                  <a:lnTo>
                    <a:pt x="3787" y="1405"/>
                  </a:lnTo>
                  <a:lnTo>
                    <a:pt x="3773" y="1445"/>
                  </a:lnTo>
                  <a:lnTo>
                    <a:pt x="3753" y="1483"/>
                  </a:lnTo>
                  <a:lnTo>
                    <a:pt x="3731" y="1517"/>
                  </a:lnTo>
                  <a:lnTo>
                    <a:pt x="3701" y="1550"/>
                  </a:lnTo>
                  <a:lnTo>
                    <a:pt x="3517" y="1731"/>
                  </a:lnTo>
                  <a:lnTo>
                    <a:pt x="3485" y="1759"/>
                  </a:lnTo>
                  <a:lnTo>
                    <a:pt x="3451" y="1783"/>
                  </a:lnTo>
                  <a:lnTo>
                    <a:pt x="3412" y="1801"/>
                  </a:lnTo>
                  <a:lnTo>
                    <a:pt x="3372" y="1815"/>
                  </a:lnTo>
                  <a:lnTo>
                    <a:pt x="3331" y="1824"/>
                  </a:lnTo>
                  <a:lnTo>
                    <a:pt x="3288" y="1827"/>
                  </a:lnTo>
                  <a:lnTo>
                    <a:pt x="3240" y="1823"/>
                  </a:lnTo>
                  <a:lnTo>
                    <a:pt x="3193" y="1813"/>
                  </a:lnTo>
                  <a:lnTo>
                    <a:pt x="3151" y="1796"/>
                  </a:lnTo>
                  <a:lnTo>
                    <a:pt x="3109" y="1774"/>
                  </a:lnTo>
                  <a:lnTo>
                    <a:pt x="2412" y="3501"/>
                  </a:lnTo>
                  <a:lnTo>
                    <a:pt x="2392" y="3545"/>
                  </a:lnTo>
                  <a:lnTo>
                    <a:pt x="2367" y="3586"/>
                  </a:lnTo>
                  <a:lnTo>
                    <a:pt x="2336" y="3623"/>
                  </a:lnTo>
                  <a:lnTo>
                    <a:pt x="2301" y="3655"/>
                  </a:lnTo>
                  <a:lnTo>
                    <a:pt x="2263" y="3684"/>
                  </a:lnTo>
                  <a:lnTo>
                    <a:pt x="2221" y="3706"/>
                  </a:lnTo>
                  <a:lnTo>
                    <a:pt x="2176" y="3725"/>
                  </a:lnTo>
                  <a:lnTo>
                    <a:pt x="2129" y="3738"/>
                  </a:lnTo>
                  <a:lnTo>
                    <a:pt x="2089" y="3743"/>
                  </a:lnTo>
                  <a:lnTo>
                    <a:pt x="2049" y="3746"/>
                  </a:lnTo>
                  <a:lnTo>
                    <a:pt x="2047" y="3746"/>
                  </a:lnTo>
                  <a:lnTo>
                    <a:pt x="2043" y="3746"/>
                  </a:lnTo>
                  <a:lnTo>
                    <a:pt x="2039" y="3746"/>
                  </a:lnTo>
                  <a:lnTo>
                    <a:pt x="1989" y="3741"/>
                  </a:lnTo>
                  <a:lnTo>
                    <a:pt x="1941" y="3731"/>
                  </a:lnTo>
                  <a:lnTo>
                    <a:pt x="1895" y="3714"/>
                  </a:lnTo>
                  <a:lnTo>
                    <a:pt x="1852" y="3693"/>
                  </a:lnTo>
                  <a:lnTo>
                    <a:pt x="1811" y="3665"/>
                  </a:lnTo>
                  <a:lnTo>
                    <a:pt x="1773" y="3632"/>
                  </a:lnTo>
                  <a:lnTo>
                    <a:pt x="115" y="2008"/>
                  </a:lnTo>
                  <a:lnTo>
                    <a:pt x="83" y="1971"/>
                  </a:lnTo>
                  <a:lnTo>
                    <a:pt x="55" y="1932"/>
                  </a:lnTo>
                  <a:lnTo>
                    <a:pt x="33" y="1890"/>
                  </a:lnTo>
                  <a:lnTo>
                    <a:pt x="16" y="1846"/>
                  </a:lnTo>
                  <a:lnTo>
                    <a:pt x="5" y="1801"/>
                  </a:lnTo>
                  <a:lnTo>
                    <a:pt x="0" y="1755"/>
                  </a:lnTo>
                  <a:lnTo>
                    <a:pt x="0" y="1708"/>
                  </a:lnTo>
                  <a:lnTo>
                    <a:pt x="5" y="1660"/>
                  </a:lnTo>
                  <a:lnTo>
                    <a:pt x="17" y="1614"/>
                  </a:lnTo>
                  <a:lnTo>
                    <a:pt x="35" y="1570"/>
                  </a:lnTo>
                  <a:lnTo>
                    <a:pt x="57" y="1529"/>
                  </a:lnTo>
                  <a:lnTo>
                    <a:pt x="84" y="1491"/>
                  </a:lnTo>
                  <a:lnTo>
                    <a:pt x="116" y="1457"/>
                  </a:lnTo>
                  <a:lnTo>
                    <a:pt x="151" y="1426"/>
                  </a:lnTo>
                  <a:lnTo>
                    <a:pt x="191" y="1400"/>
                  </a:lnTo>
                  <a:lnTo>
                    <a:pt x="233" y="1377"/>
                  </a:lnTo>
                  <a:lnTo>
                    <a:pt x="2003" y="675"/>
                  </a:lnTo>
                  <a:lnTo>
                    <a:pt x="1983" y="636"/>
                  </a:lnTo>
                  <a:lnTo>
                    <a:pt x="1967" y="594"/>
                  </a:lnTo>
                  <a:lnTo>
                    <a:pt x="1957" y="551"/>
                  </a:lnTo>
                  <a:lnTo>
                    <a:pt x="1955" y="506"/>
                  </a:lnTo>
                  <a:lnTo>
                    <a:pt x="1957" y="463"/>
                  </a:lnTo>
                  <a:lnTo>
                    <a:pt x="1965" y="421"/>
                  </a:lnTo>
                  <a:lnTo>
                    <a:pt x="1979" y="381"/>
                  </a:lnTo>
                  <a:lnTo>
                    <a:pt x="1997" y="345"/>
                  </a:lnTo>
                  <a:lnTo>
                    <a:pt x="2021" y="309"/>
                  </a:lnTo>
                  <a:lnTo>
                    <a:pt x="2049" y="277"/>
                  </a:lnTo>
                  <a:lnTo>
                    <a:pt x="2233" y="95"/>
                  </a:lnTo>
                  <a:lnTo>
                    <a:pt x="2267" y="67"/>
                  </a:lnTo>
                  <a:lnTo>
                    <a:pt x="2301" y="43"/>
                  </a:lnTo>
                  <a:lnTo>
                    <a:pt x="2340" y="25"/>
                  </a:lnTo>
                  <a:lnTo>
                    <a:pt x="2380" y="10"/>
                  </a:lnTo>
                  <a:lnTo>
                    <a:pt x="2421" y="2"/>
                  </a:lnTo>
                  <a:lnTo>
                    <a:pt x="246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Freeform 92"/>
            <p:cNvSpPr>
              <a:spLocks noEditPoints="1"/>
            </p:cNvSpPr>
            <p:nvPr/>
          </p:nvSpPr>
          <p:spPr bwMode="auto">
            <a:xfrm>
              <a:off x="6894513" y="4384675"/>
              <a:ext cx="344488" cy="342900"/>
            </a:xfrm>
            <a:custGeom>
              <a:avLst/>
              <a:gdLst>
                <a:gd name="T0" fmla="*/ 287 w 652"/>
                <a:gd name="T1" fmla="*/ 133 h 646"/>
                <a:gd name="T2" fmla="*/ 217 w 652"/>
                <a:gd name="T3" fmla="*/ 162 h 646"/>
                <a:gd name="T4" fmla="*/ 164 w 652"/>
                <a:gd name="T5" fmla="*/ 215 h 646"/>
                <a:gd name="T6" fmla="*/ 135 w 652"/>
                <a:gd name="T7" fmla="*/ 284 h 646"/>
                <a:gd name="T8" fmla="*/ 135 w 652"/>
                <a:gd name="T9" fmla="*/ 362 h 646"/>
                <a:gd name="T10" fmla="*/ 164 w 652"/>
                <a:gd name="T11" fmla="*/ 432 h 646"/>
                <a:gd name="T12" fmla="*/ 217 w 652"/>
                <a:gd name="T13" fmla="*/ 483 h 646"/>
                <a:gd name="T14" fmla="*/ 287 w 652"/>
                <a:gd name="T15" fmla="*/ 512 h 646"/>
                <a:gd name="T16" fmla="*/ 365 w 652"/>
                <a:gd name="T17" fmla="*/ 512 h 646"/>
                <a:gd name="T18" fmla="*/ 436 w 652"/>
                <a:gd name="T19" fmla="*/ 483 h 646"/>
                <a:gd name="T20" fmla="*/ 488 w 652"/>
                <a:gd name="T21" fmla="*/ 432 h 646"/>
                <a:gd name="T22" fmla="*/ 517 w 652"/>
                <a:gd name="T23" fmla="*/ 362 h 646"/>
                <a:gd name="T24" fmla="*/ 517 w 652"/>
                <a:gd name="T25" fmla="*/ 284 h 646"/>
                <a:gd name="T26" fmla="*/ 488 w 652"/>
                <a:gd name="T27" fmla="*/ 215 h 646"/>
                <a:gd name="T28" fmla="*/ 436 w 652"/>
                <a:gd name="T29" fmla="*/ 162 h 646"/>
                <a:gd name="T30" fmla="*/ 365 w 652"/>
                <a:gd name="T31" fmla="*/ 133 h 646"/>
                <a:gd name="T32" fmla="*/ 325 w 652"/>
                <a:gd name="T33" fmla="*/ 0 h 646"/>
                <a:gd name="T34" fmla="*/ 420 w 652"/>
                <a:gd name="T35" fmla="*/ 14 h 646"/>
                <a:gd name="T36" fmla="*/ 504 w 652"/>
                <a:gd name="T37" fmla="*/ 52 h 646"/>
                <a:gd name="T38" fmla="*/ 572 w 652"/>
                <a:gd name="T39" fmla="*/ 111 h 646"/>
                <a:gd name="T40" fmla="*/ 621 w 652"/>
                <a:gd name="T41" fmla="*/ 187 h 646"/>
                <a:gd name="T42" fmla="*/ 648 w 652"/>
                <a:gd name="T43" fmla="*/ 276 h 646"/>
                <a:gd name="T44" fmla="*/ 648 w 652"/>
                <a:gd name="T45" fmla="*/ 371 h 646"/>
                <a:gd name="T46" fmla="*/ 621 w 652"/>
                <a:gd name="T47" fmla="*/ 459 h 646"/>
                <a:gd name="T48" fmla="*/ 572 w 652"/>
                <a:gd name="T49" fmla="*/ 535 h 646"/>
                <a:gd name="T50" fmla="*/ 504 w 652"/>
                <a:gd name="T51" fmla="*/ 594 h 646"/>
                <a:gd name="T52" fmla="*/ 420 w 652"/>
                <a:gd name="T53" fmla="*/ 632 h 646"/>
                <a:gd name="T54" fmla="*/ 325 w 652"/>
                <a:gd name="T55" fmla="*/ 646 h 646"/>
                <a:gd name="T56" fmla="*/ 232 w 652"/>
                <a:gd name="T57" fmla="*/ 632 h 646"/>
                <a:gd name="T58" fmla="*/ 148 w 652"/>
                <a:gd name="T59" fmla="*/ 594 h 646"/>
                <a:gd name="T60" fmla="*/ 80 w 652"/>
                <a:gd name="T61" fmla="*/ 535 h 646"/>
                <a:gd name="T62" fmla="*/ 31 w 652"/>
                <a:gd name="T63" fmla="*/ 459 h 646"/>
                <a:gd name="T64" fmla="*/ 4 w 652"/>
                <a:gd name="T65" fmla="*/ 371 h 646"/>
                <a:gd name="T66" fmla="*/ 4 w 652"/>
                <a:gd name="T67" fmla="*/ 276 h 646"/>
                <a:gd name="T68" fmla="*/ 31 w 652"/>
                <a:gd name="T69" fmla="*/ 187 h 646"/>
                <a:gd name="T70" fmla="*/ 80 w 652"/>
                <a:gd name="T71" fmla="*/ 111 h 646"/>
                <a:gd name="T72" fmla="*/ 148 w 652"/>
                <a:gd name="T73" fmla="*/ 52 h 646"/>
                <a:gd name="T74" fmla="*/ 232 w 652"/>
                <a:gd name="T75" fmla="*/ 14 h 646"/>
                <a:gd name="T76" fmla="*/ 325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5" y="129"/>
                  </a:moveTo>
                  <a:lnTo>
                    <a:pt x="287" y="133"/>
                  </a:lnTo>
                  <a:lnTo>
                    <a:pt x="249" y="145"/>
                  </a:lnTo>
                  <a:lnTo>
                    <a:pt x="217" y="162"/>
                  </a:lnTo>
                  <a:lnTo>
                    <a:pt x="188" y="186"/>
                  </a:lnTo>
                  <a:lnTo>
                    <a:pt x="164" y="215"/>
                  </a:lnTo>
                  <a:lnTo>
                    <a:pt x="145" y="248"/>
                  </a:lnTo>
                  <a:lnTo>
                    <a:pt x="135" y="284"/>
                  </a:lnTo>
                  <a:lnTo>
                    <a:pt x="131" y="323"/>
                  </a:lnTo>
                  <a:lnTo>
                    <a:pt x="135" y="362"/>
                  </a:lnTo>
                  <a:lnTo>
                    <a:pt x="145" y="399"/>
                  </a:lnTo>
                  <a:lnTo>
                    <a:pt x="164" y="432"/>
                  </a:lnTo>
                  <a:lnTo>
                    <a:pt x="188" y="459"/>
                  </a:lnTo>
                  <a:lnTo>
                    <a:pt x="217" y="483"/>
                  </a:lnTo>
                  <a:lnTo>
                    <a:pt x="249" y="502"/>
                  </a:lnTo>
                  <a:lnTo>
                    <a:pt x="287" y="512"/>
                  </a:lnTo>
                  <a:lnTo>
                    <a:pt x="325" y="516"/>
                  </a:lnTo>
                  <a:lnTo>
                    <a:pt x="365" y="512"/>
                  </a:lnTo>
                  <a:lnTo>
                    <a:pt x="403" y="502"/>
                  </a:lnTo>
                  <a:lnTo>
                    <a:pt x="436" y="483"/>
                  </a:lnTo>
                  <a:lnTo>
                    <a:pt x="464" y="459"/>
                  </a:lnTo>
                  <a:lnTo>
                    <a:pt x="488" y="432"/>
                  </a:lnTo>
                  <a:lnTo>
                    <a:pt x="507" y="399"/>
                  </a:lnTo>
                  <a:lnTo>
                    <a:pt x="517" y="362"/>
                  </a:lnTo>
                  <a:lnTo>
                    <a:pt x="521" y="323"/>
                  </a:lnTo>
                  <a:lnTo>
                    <a:pt x="517" y="284"/>
                  </a:lnTo>
                  <a:lnTo>
                    <a:pt x="507" y="248"/>
                  </a:lnTo>
                  <a:lnTo>
                    <a:pt x="488" y="215"/>
                  </a:lnTo>
                  <a:lnTo>
                    <a:pt x="464" y="186"/>
                  </a:lnTo>
                  <a:lnTo>
                    <a:pt x="436" y="162"/>
                  </a:lnTo>
                  <a:lnTo>
                    <a:pt x="403" y="145"/>
                  </a:lnTo>
                  <a:lnTo>
                    <a:pt x="365" y="133"/>
                  </a:lnTo>
                  <a:lnTo>
                    <a:pt x="325" y="129"/>
                  </a:lnTo>
                  <a:close/>
                  <a:moveTo>
                    <a:pt x="325" y="0"/>
                  </a:moveTo>
                  <a:lnTo>
                    <a:pt x="373" y="4"/>
                  </a:lnTo>
                  <a:lnTo>
                    <a:pt x="420" y="14"/>
                  </a:lnTo>
                  <a:lnTo>
                    <a:pt x="463" y="30"/>
                  </a:lnTo>
                  <a:lnTo>
                    <a:pt x="504" y="52"/>
                  </a:lnTo>
                  <a:lnTo>
                    <a:pt x="540" y="79"/>
                  </a:lnTo>
                  <a:lnTo>
                    <a:pt x="572" y="111"/>
                  </a:lnTo>
                  <a:lnTo>
                    <a:pt x="599" y="148"/>
                  </a:lnTo>
                  <a:lnTo>
                    <a:pt x="621" y="187"/>
                  </a:lnTo>
                  <a:lnTo>
                    <a:pt x="637" y="229"/>
                  </a:lnTo>
                  <a:lnTo>
                    <a:pt x="648" y="276"/>
                  </a:lnTo>
                  <a:lnTo>
                    <a:pt x="652" y="323"/>
                  </a:lnTo>
                  <a:lnTo>
                    <a:pt x="648" y="371"/>
                  </a:lnTo>
                  <a:lnTo>
                    <a:pt x="637" y="416"/>
                  </a:lnTo>
                  <a:lnTo>
                    <a:pt x="621" y="459"/>
                  </a:lnTo>
                  <a:lnTo>
                    <a:pt x="599" y="499"/>
                  </a:lnTo>
                  <a:lnTo>
                    <a:pt x="572" y="535"/>
                  </a:lnTo>
                  <a:lnTo>
                    <a:pt x="540" y="566"/>
                  </a:lnTo>
                  <a:lnTo>
                    <a:pt x="504" y="594"/>
                  </a:lnTo>
                  <a:lnTo>
                    <a:pt x="463" y="616"/>
                  </a:lnTo>
                  <a:lnTo>
                    <a:pt x="420" y="632"/>
                  </a:lnTo>
                  <a:lnTo>
                    <a:pt x="373" y="643"/>
                  </a:lnTo>
                  <a:lnTo>
                    <a:pt x="325" y="646"/>
                  </a:lnTo>
                  <a:lnTo>
                    <a:pt x="277" y="643"/>
                  </a:lnTo>
                  <a:lnTo>
                    <a:pt x="232" y="632"/>
                  </a:lnTo>
                  <a:lnTo>
                    <a:pt x="188" y="616"/>
                  </a:lnTo>
                  <a:lnTo>
                    <a:pt x="148" y="594"/>
                  </a:lnTo>
                  <a:lnTo>
                    <a:pt x="112" y="566"/>
                  </a:lnTo>
                  <a:lnTo>
                    <a:pt x="80" y="535"/>
                  </a:lnTo>
                  <a:lnTo>
                    <a:pt x="52" y="499"/>
                  </a:lnTo>
                  <a:lnTo>
                    <a:pt x="31" y="459"/>
                  </a:lnTo>
                  <a:lnTo>
                    <a:pt x="13" y="416"/>
                  </a:lnTo>
                  <a:lnTo>
                    <a:pt x="4" y="371"/>
                  </a:lnTo>
                  <a:lnTo>
                    <a:pt x="0" y="323"/>
                  </a:lnTo>
                  <a:lnTo>
                    <a:pt x="4" y="276"/>
                  </a:lnTo>
                  <a:lnTo>
                    <a:pt x="13" y="229"/>
                  </a:lnTo>
                  <a:lnTo>
                    <a:pt x="31" y="187"/>
                  </a:lnTo>
                  <a:lnTo>
                    <a:pt x="52" y="148"/>
                  </a:lnTo>
                  <a:lnTo>
                    <a:pt x="80" y="111"/>
                  </a:lnTo>
                  <a:lnTo>
                    <a:pt x="112" y="79"/>
                  </a:lnTo>
                  <a:lnTo>
                    <a:pt x="148" y="52"/>
                  </a:lnTo>
                  <a:lnTo>
                    <a:pt x="188" y="30"/>
                  </a:lnTo>
                  <a:lnTo>
                    <a:pt x="232" y="14"/>
                  </a:lnTo>
                  <a:lnTo>
                    <a:pt x="277" y="4"/>
                  </a:lnTo>
                  <a:lnTo>
                    <a:pt x="325"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8" name="Freeform 93"/>
            <p:cNvSpPr>
              <a:spLocks noEditPoints="1"/>
            </p:cNvSpPr>
            <p:nvPr/>
          </p:nvSpPr>
          <p:spPr bwMode="auto">
            <a:xfrm>
              <a:off x="7791451" y="3292475"/>
              <a:ext cx="344488" cy="341313"/>
            </a:xfrm>
            <a:custGeom>
              <a:avLst/>
              <a:gdLst>
                <a:gd name="T0" fmla="*/ 286 w 652"/>
                <a:gd name="T1" fmla="*/ 133 h 646"/>
                <a:gd name="T2" fmla="*/ 217 w 652"/>
                <a:gd name="T3" fmla="*/ 162 h 646"/>
                <a:gd name="T4" fmla="*/ 164 w 652"/>
                <a:gd name="T5" fmla="*/ 214 h 646"/>
                <a:gd name="T6" fmla="*/ 134 w 652"/>
                <a:gd name="T7" fmla="*/ 284 h 646"/>
                <a:gd name="T8" fmla="*/ 134 w 652"/>
                <a:gd name="T9" fmla="*/ 362 h 646"/>
                <a:gd name="T10" fmla="*/ 164 w 652"/>
                <a:gd name="T11" fmla="*/ 430 h 646"/>
                <a:gd name="T12" fmla="*/ 217 w 652"/>
                <a:gd name="T13" fmla="*/ 483 h 646"/>
                <a:gd name="T14" fmla="*/ 286 w 652"/>
                <a:gd name="T15" fmla="*/ 512 h 646"/>
                <a:gd name="T16" fmla="*/ 365 w 652"/>
                <a:gd name="T17" fmla="*/ 512 h 646"/>
                <a:gd name="T18" fmla="*/ 436 w 652"/>
                <a:gd name="T19" fmla="*/ 483 h 646"/>
                <a:gd name="T20" fmla="*/ 488 w 652"/>
                <a:gd name="T21" fmla="*/ 430 h 646"/>
                <a:gd name="T22" fmla="*/ 517 w 652"/>
                <a:gd name="T23" fmla="*/ 362 h 646"/>
                <a:gd name="T24" fmla="*/ 517 w 652"/>
                <a:gd name="T25" fmla="*/ 284 h 646"/>
                <a:gd name="T26" fmla="*/ 488 w 652"/>
                <a:gd name="T27" fmla="*/ 214 h 646"/>
                <a:gd name="T28" fmla="*/ 436 w 652"/>
                <a:gd name="T29" fmla="*/ 162 h 646"/>
                <a:gd name="T30" fmla="*/ 365 w 652"/>
                <a:gd name="T31" fmla="*/ 133 h 646"/>
                <a:gd name="T32" fmla="*/ 326 w 652"/>
                <a:gd name="T33" fmla="*/ 0 h 646"/>
                <a:gd name="T34" fmla="*/ 420 w 652"/>
                <a:gd name="T35" fmla="*/ 13 h 646"/>
                <a:gd name="T36" fmla="*/ 504 w 652"/>
                <a:gd name="T37" fmla="*/ 51 h 646"/>
                <a:gd name="T38" fmla="*/ 572 w 652"/>
                <a:gd name="T39" fmla="*/ 111 h 646"/>
                <a:gd name="T40" fmla="*/ 621 w 652"/>
                <a:gd name="T41" fmla="*/ 186 h 646"/>
                <a:gd name="T42" fmla="*/ 649 w 652"/>
                <a:gd name="T43" fmla="*/ 274 h 646"/>
                <a:gd name="T44" fmla="*/ 649 w 652"/>
                <a:gd name="T45" fmla="*/ 370 h 646"/>
                <a:gd name="T46" fmla="*/ 621 w 652"/>
                <a:gd name="T47" fmla="*/ 458 h 646"/>
                <a:gd name="T48" fmla="*/ 572 w 652"/>
                <a:gd name="T49" fmla="*/ 535 h 646"/>
                <a:gd name="T50" fmla="*/ 504 w 652"/>
                <a:gd name="T51" fmla="*/ 593 h 646"/>
                <a:gd name="T52" fmla="*/ 420 w 652"/>
                <a:gd name="T53" fmla="*/ 631 h 646"/>
                <a:gd name="T54" fmla="*/ 326 w 652"/>
                <a:gd name="T55" fmla="*/ 646 h 646"/>
                <a:gd name="T56" fmla="*/ 232 w 652"/>
                <a:gd name="T57" fmla="*/ 631 h 646"/>
                <a:gd name="T58" fmla="*/ 149 w 652"/>
                <a:gd name="T59" fmla="*/ 593 h 646"/>
                <a:gd name="T60" fmla="*/ 80 w 652"/>
                <a:gd name="T61" fmla="*/ 535 h 646"/>
                <a:gd name="T62" fmla="*/ 30 w 652"/>
                <a:gd name="T63" fmla="*/ 458 h 646"/>
                <a:gd name="T64" fmla="*/ 4 w 652"/>
                <a:gd name="T65" fmla="*/ 370 h 646"/>
                <a:gd name="T66" fmla="*/ 4 w 652"/>
                <a:gd name="T67" fmla="*/ 274 h 646"/>
                <a:gd name="T68" fmla="*/ 30 w 652"/>
                <a:gd name="T69" fmla="*/ 186 h 646"/>
                <a:gd name="T70" fmla="*/ 80 w 652"/>
                <a:gd name="T71" fmla="*/ 111 h 646"/>
                <a:gd name="T72" fmla="*/ 149 w 652"/>
                <a:gd name="T73" fmla="*/ 51 h 646"/>
                <a:gd name="T74" fmla="*/ 232 w 652"/>
                <a:gd name="T75" fmla="*/ 13 h 646"/>
                <a:gd name="T76" fmla="*/ 326 w 652"/>
                <a:gd name="T7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2" h="646">
                  <a:moveTo>
                    <a:pt x="326" y="129"/>
                  </a:moveTo>
                  <a:lnTo>
                    <a:pt x="286" y="133"/>
                  </a:lnTo>
                  <a:lnTo>
                    <a:pt x="250" y="144"/>
                  </a:lnTo>
                  <a:lnTo>
                    <a:pt x="217" y="162"/>
                  </a:lnTo>
                  <a:lnTo>
                    <a:pt x="188" y="186"/>
                  </a:lnTo>
                  <a:lnTo>
                    <a:pt x="164" y="214"/>
                  </a:lnTo>
                  <a:lnTo>
                    <a:pt x="146" y="247"/>
                  </a:lnTo>
                  <a:lnTo>
                    <a:pt x="134" y="284"/>
                  </a:lnTo>
                  <a:lnTo>
                    <a:pt x="130" y="322"/>
                  </a:lnTo>
                  <a:lnTo>
                    <a:pt x="134" y="362"/>
                  </a:lnTo>
                  <a:lnTo>
                    <a:pt x="146" y="397"/>
                  </a:lnTo>
                  <a:lnTo>
                    <a:pt x="164" y="430"/>
                  </a:lnTo>
                  <a:lnTo>
                    <a:pt x="188" y="459"/>
                  </a:lnTo>
                  <a:lnTo>
                    <a:pt x="217" y="483"/>
                  </a:lnTo>
                  <a:lnTo>
                    <a:pt x="250" y="500"/>
                  </a:lnTo>
                  <a:lnTo>
                    <a:pt x="286" y="512"/>
                  </a:lnTo>
                  <a:lnTo>
                    <a:pt x="326" y="516"/>
                  </a:lnTo>
                  <a:lnTo>
                    <a:pt x="365" y="512"/>
                  </a:lnTo>
                  <a:lnTo>
                    <a:pt x="402" y="500"/>
                  </a:lnTo>
                  <a:lnTo>
                    <a:pt x="436" y="483"/>
                  </a:lnTo>
                  <a:lnTo>
                    <a:pt x="464" y="459"/>
                  </a:lnTo>
                  <a:lnTo>
                    <a:pt x="488" y="430"/>
                  </a:lnTo>
                  <a:lnTo>
                    <a:pt x="506" y="397"/>
                  </a:lnTo>
                  <a:lnTo>
                    <a:pt x="517" y="362"/>
                  </a:lnTo>
                  <a:lnTo>
                    <a:pt x="521" y="322"/>
                  </a:lnTo>
                  <a:lnTo>
                    <a:pt x="517" y="284"/>
                  </a:lnTo>
                  <a:lnTo>
                    <a:pt x="506" y="247"/>
                  </a:lnTo>
                  <a:lnTo>
                    <a:pt x="488" y="214"/>
                  </a:lnTo>
                  <a:lnTo>
                    <a:pt x="464" y="186"/>
                  </a:lnTo>
                  <a:lnTo>
                    <a:pt x="436" y="162"/>
                  </a:lnTo>
                  <a:lnTo>
                    <a:pt x="402" y="144"/>
                  </a:lnTo>
                  <a:lnTo>
                    <a:pt x="365" y="133"/>
                  </a:lnTo>
                  <a:lnTo>
                    <a:pt x="326" y="129"/>
                  </a:lnTo>
                  <a:close/>
                  <a:moveTo>
                    <a:pt x="326" y="0"/>
                  </a:moveTo>
                  <a:lnTo>
                    <a:pt x="374" y="4"/>
                  </a:lnTo>
                  <a:lnTo>
                    <a:pt x="420" y="13"/>
                  </a:lnTo>
                  <a:lnTo>
                    <a:pt x="464" y="30"/>
                  </a:lnTo>
                  <a:lnTo>
                    <a:pt x="504" y="51"/>
                  </a:lnTo>
                  <a:lnTo>
                    <a:pt x="540" y="79"/>
                  </a:lnTo>
                  <a:lnTo>
                    <a:pt x="572" y="111"/>
                  </a:lnTo>
                  <a:lnTo>
                    <a:pt x="600" y="146"/>
                  </a:lnTo>
                  <a:lnTo>
                    <a:pt x="621" y="186"/>
                  </a:lnTo>
                  <a:lnTo>
                    <a:pt x="638" y="230"/>
                  </a:lnTo>
                  <a:lnTo>
                    <a:pt x="649" y="274"/>
                  </a:lnTo>
                  <a:lnTo>
                    <a:pt x="652" y="322"/>
                  </a:lnTo>
                  <a:lnTo>
                    <a:pt x="649" y="370"/>
                  </a:lnTo>
                  <a:lnTo>
                    <a:pt x="638" y="416"/>
                  </a:lnTo>
                  <a:lnTo>
                    <a:pt x="621" y="458"/>
                  </a:lnTo>
                  <a:lnTo>
                    <a:pt x="600" y="498"/>
                  </a:lnTo>
                  <a:lnTo>
                    <a:pt x="572" y="535"/>
                  </a:lnTo>
                  <a:lnTo>
                    <a:pt x="540" y="566"/>
                  </a:lnTo>
                  <a:lnTo>
                    <a:pt x="504" y="593"/>
                  </a:lnTo>
                  <a:lnTo>
                    <a:pt x="464" y="615"/>
                  </a:lnTo>
                  <a:lnTo>
                    <a:pt x="420" y="631"/>
                  </a:lnTo>
                  <a:lnTo>
                    <a:pt x="374" y="642"/>
                  </a:lnTo>
                  <a:lnTo>
                    <a:pt x="326" y="646"/>
                  </a:lnTo>
                  <a:lnTo>
                    <a:pt x="278" y="642"/>
                  </a:lnTo>
                  <a:lnTo>
                    <a:pt x="232" y="631"/>
                  </a:lnTo>
                  <a:lnTo>
                    <a:pt x="189" y="615"/>
                  </a:lnTo>
                  <a:lnTo>
                    <a:pt x="149" y="593"/>
                  </a:lnTo>
                  <a:lnTo>
                    <a:pt x="112" y="566"/>
                  </a:lnTo>
                  <a:lnTo>
                    <a:pt x="80" y="535"/>
                  </a:lnTo>
                  <a:lnTo>
                    <a:pt x="53" y="498"/>
                  </a:lnTo>
                  <a:lnTo>
                    <a:pt x="30" y="458"/>
                  </a:lnTo>
                  <a:lnTo>
                    <a:pt x="14" y="416"/>
                  </a:lnTo>
                  <a:lnTo>
                    <a:pt x="4" y="370"/>
                  </a:lnTo>
                  <a:lnTo>
                    <a:pt x="0" y="322"/>
                  </a:lnTo>
                  <a:lnTo>
                    <a:pt x="4" y="274"/>
                  </a:lnTo>
                  <a:lnTo>
                    <a:pt x="14" y="230"/>
                  </a:lnTo>
                  <a:lnTo>
                    <a:pt x="30" y="186"/>
                  </a:lnTo>
                  <a:lnTo>
                    <a:pt x="53" y="146"/>
                  </a:lnTo>
                  <a:lnTo>
                    <a:pt x="80" y="111"/>
                  </a:lnTo>
                  <a:lnTo>
                    <a:pt x="112" y="79"/>
                  </a:lnTo>
                  <a:lnTo>
                    <a:pt x="149" y="51"/>
                  </a:lnTo>
                  <a:lnTo>
                    <a:pt x="189" y="30"/>
                  </a:lnTo>
                  <a:lnTo>
                    <a:pt x="232" y="13"/>
                  </a:lnTo>
                  <a:lnTo>
                    <a:pt x="278" y="4"/>
                  </a:lnTo>
                  <a:lnTo>
                    <a:pt x="326"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9" name="Freeform 94"/>
            <p:cNvSpPr>
              <a:spLocks noEditPoints="1"/>
            </p:cNvSpPr>
            <p:nvPr/>
          </p:nvSpPr>
          <p:spPr bwMode="auto">
            <a:xfrm>
              <a:off x="6481763" y="4316413"/>
              <a:ext cx="274638" cy="274638"/>
            </a:xfrm>
            <a:custGeom>
              <a:avLst/>
              <a:gdLst>
                <a:gd name="T0" fmla="*/ 229 w 521"/>
                <a:gd name="T1" fmla="*/ 133 h 517"/>
                <a:gd name="T2" fmla="*/ 178 w 521"/>
                <a:gd name="T3" fmla="*/ 158 h 517"/>
                <a:gd name="T4" fmla="*/ 142 w 521"/>
                <a:gd name="T5" fmla="*/ 201 h 517"/>
                <a:gd name="T6" fmla="*/ 129 w 521"/>
                <a:gd name="T7" fmla="*/ 258 h 517"/>
                <a:gd name="T8" fmla="*/ 142 w 521"/>
                <a:gd name="T9" fmla="*/ 315 h 517"/>
                <a:gd name="T10" fmla="*/ 178 w 521"/>
                <a:gd name="T11" fmla="*/ 358 h 517"/>
                <a:gd name="T12" fmla="*/ 229 w 521"/>
                <a:gd name="T13" fmla="*/ 384 h 517"/>
                <a:gd name="T14" fmla="*/ 289 w 521"/>
                <a:gd name="T15" fmla="*/ 384 h 517"/>
                <a:gd name="T16" fmla="*/ 341 w 521"/>
                <a:gd name="T17" fmla="*/ 358 h 517"/>
                <a:gd name="T18" fmla="*/ 377 w 521"/>
                <a:gd name="T19" fmla="*/ 315 h 517"/>
                <a:gd name="T20" fmla="*/ 390 w 521"/>
                <a:gd name="T21" fmla="*/ 258 h 517"/>
                <a:gd name="T22" fmla="*/ 377 w 521"/>
                <a:gd name="T23" fmla="*/ 201 h 517"/>
                <a:gd name="T24" fmla="*/ 341 w 521"/>
                <a:gd name="T25" fmla="*/ 158 h 517"/>
                <a:gd name="T26" fmla="*/ 289 w 521"/>
                <a:gd name="T27" fmla="*/ 133 h 517"/>
                <a:gd name="T28" fmla="*/ 260 w 521"/>
                <a:gd name="T29" fmla="*/ 0 h 517"/>
                <a:gd name="T30" fmla="*/ 350 w 521"/>
                <a:gd name="T31" fmla="*/ 16 h 517"/>
                <a:gd name="T32" fmla="*/ 428 w 521"/>
                <a:gd name="T33" fmla="*/ 61 h 517"/>
                <a:gd name="T34" fmla="*/ 485 w 521"/>
                <a:gd name="T35" fmla="*/ 129 h 517"/>
                <a:gd name="T36" fmla="*/ 517 w 521"/>
                <a:gd name="T37" fmla="*/ 212 h 517"/>
                <a:gd name="T38" fmla="*/ 517 w 521"/>
                <a:gd name="T39" fmla="*/ 304 h 517"/>
                <a:gd name="T40" fmla="*/ 485 w 521"/>
                <a:gd name="T41" fmla="*/ 389 h 517"/>
                <a:gd name="T42" fmla="*/ 428 w 521"/>
                <a:gd name="T43" fmla="*/ 455 h 517"/>
                <a:gd name="T44" fmla="*/ 350 w 521"/>
                <a:gd name="T45" fmla="*/ 500 h 517"/>
                <a:gd name="T46" fmla="*/ 260 w 521"/>
                <a:gd name="T47" fmla="*/ 517 h 517"/>
                <a:gd name="T48" fmla="*/ 177 w 521"/>
                <a:gd name="T49" fmla="*/ 504 h 517"/>
                <a:gd name="T50" fmla="*/ 106 w 521"/>
                <a:gd name="T51" fmla="*/ 467 h 517"/>
                <a:gd name="T52" fmla="*/ 49 w 521"/>
                <a:gd name="T53" fmla="*/ 410 h 517"/>
                <a:gd name="T54" fmla="*/ 13 w 521"/>
                <a:gd name="T55" fmla="*/ 340 h 517"/>
                <a:gd name="T56" fmla="*/ 0 w 521"/>
                <a:gd name="T57" fmla="*/ 258 h 517"/>
                <a:gd name="T58" fmla="*/ 13 w 521"/>
                <a:gd name="T59" fmla="*/ 176 h 517"/>
                <a:gd name="T60" fmla="*/ 49 w 521"/>
                <a:gd name="T61" fmla="*/ 106 h 517"/>
                <a:gd name="T62" fmla="*/ 106 w 521"/>
                <a:gd name="T63" fmla="*/ 49 h 517"/>
                <a:gd name="T64" fmla="*/ 177 w 521"/>
                <a:gd name="T65" fmla="*/ 14 h 517"/>
                <a:gd name="T66" fmla="*/ 260 w 521"/>
                <a:gd name="T6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1" h="517">
                  <a:moveTo>
                    <a:pt x="260" y="129"/>
                  </a:moveTo>
                  <a:lnTo>
                    <a:pt x="229" y="133"/>
                  </a:lnTo>
                  <a:lnTo>
                    <a:pt x="202" y="142"/>
                  </a:lnTo>
                  <a:lnTo>
                    <a:pt x="178" y="158"/>
                  </a:lnTo>
                  <a:lnTo>
                    <a:pt x="158" y="176"/>
                  </a:lnTo>
                  <a:lnTo>
                    <a:pt x="142" y="201"/>
                  </a:lnTo>
                  <a:lnTo>
                    <a:pt x="133" y="229"/>
                  </a:lnTo>
                  <a:lnTo>
                    <a:pt x="129" y="258"/>
                  </a:lnTo>
                  <a:lnTo>
                    <a:pt x="133" y="288"/>
                  </a:lnTo>
                  <a:lnTo>
                    <a:pt x="142" y="315"/>
                  </a:lnTo>
                  <a:lnTo>
                    <a:pt x="158" y="339"/>
                  </a:lnTo>
                  <a:lnTo>
                    <a:pt x="178" y="358"/>
                  </a:lnTo>
                  <a:lnTo>
                    <a:pt x="202" y="374"/>
                  </a:lnTo>
                  <a:lnTo>
                    <a:pt x="229" y="384"/>
                  </a:lnTo>
                  <a:lnTo>
                    <a:pt x="260" y="388"/>
                  </a:lnTo>
                  <a:lnTo>
                    <a:pt x="289" y="384"/>
                  </a:lnTo>
                  <a:lnTo>
                    <a:pt x="317" y="374"/>
                  </a:lnTo>
                  <a:lnTo>
                    <a:pt x="341" y="358"/>
                  </a:lnTo>
                  <a:lnTo>
                    <a:pt x="361" y="339"/>
                  </a:lnTo>
                  <a:lnTo>
                    <a:pt x="377" y="315"/>
                  </a:lnTo>
                  <a:lnTo>
                    <a:pt x="386" y="288"/>
                  </a:lnTo>
                  <a:lnTo>
                    <a:pt x="390" y="258"/>
                  </a:lnTo>
                  <a:lnTo>
                    <a:pt x="386" y="229"/>
                  </a:lnTo>
                  <a:lnTo>
                    <a:pt x="377" y="201"/>
                  </a:lnTo>
                  <a:lnTo>
                    <a:pt x="361" y="176"/>
                  </a:lnTo>
                  <a:lnTo>
                    <a:pt x="341" y="158"/>
                  </a:lnTo>
                  <a:lnTo>
                    <a:pt x="317" y="142"/>
                  </a:lnTo>
                  <a:lnTo>
                    <a:pt x="289" y="133"/>
                  </a:lnTo>
                  <a:lnTo>
                    <a:pt x="260" y="129"/>
                  </a:lnTo>
                  <a:close/>
                  <a:moveTo>
                    <a:pt x="260" y="0"/>
                  </a:moveTo>
                  <a:lnTo>
                    <a:pt x="306" y="4"/>
                  </a:lnTo>
                  <a:lnTo>
                    <a:pt x="350" y="16"/>
                  </a:lnTo>
                  <a:lnTo>
                    <a:pt x="392" y="35"/>
                  </a:lnTo>
                  <a:lnTo>
                    <a:pt x="428" y="61"/>
                  </a:lnTo>
                  <a:lnTo>
                    <a:pt x="460" y="92"/>
                  </a:lnTo>
                  <a:lnTo>
                    <a:pt x="485" y="129"/>
                  </a:lnTo>
                  <a:lnTo>
                    <a:pt x="504" y="168"/>
                  </a:lnTo>
                  <a:lnTo>
                    <a:pt x="517" y="212"/>
                  </a:lnTo>
                  <a:lnTo>
                    <a:pt x="521" y="258"/>
                  </a:lnTo>
                  <a:lnTo>
                    <a:pt x="517" y="304"/>
                  </a:lnTo>
                  <a:lnTo>
                    <a:pt x="504" y="348"/>
                  </a:lnTo>
                  <a:lnTo>
                    <a:pt x="485" y="389"/>
                  </a:lnTo>
                  <a:lnTo>
                    <a:pt x="460" y="425"/>
                  </a:lnTo>
                  <a:lnTo>
                    <a:pt x="428" y="455"/>
                  </a:lnTo>
                  <a:lnTo>
                    <a:pt x="392" y="481"/>
                  </a:lnTo>
                  <a:lnTo>
                    <a:pt x="350" y="500"/>
                  </a:lnTo>
                  <a:lnTo>
                    <a:pt x="306" y="512"/>
                  </a:lnTo>
                  <a:lnTo>
                    <a:pt x="260" y="517"/>
                  </a:lnTo>
                  <a:lnTo>
                    <a:pt x="217" y="513"/>
                  </a:lnTo>
                  <a:lnTo>
                    <a:pt x="177" y="504"/>
                  </a:lnTo>
                  <a:lnTo>
                    <a:pt x="140" y="488"/>
                  </a:lnTo>
                  <a:lnTo>
                    <a:pt x="106" y="467"/>
                  </a:lnTo>
                  <a:lnTo>
                    <a:pt x="76" y="440"/>
                  </a:lnTo>
                  <a:lnTo>
                    <a:pt x="49" y="410"/>
                  </a:lnTo>
                  <a:lnTo>
                    <a:pt x="28" y="377"/>
                  </a:lnTo>
                  <a:lnTo>
                    <a:pt x="13" y="340"/>
                  </a:lnTo>
                  <a:lnTo>
                    <a:pt x="2" y="300"/>
                  </a:lnTo>
                  <a:lnTo>
                    <a:pt x="0" y="258"/>
                  </a:lnTo>
                  <a:lnTo>
                    <a:pt x="2" y="217"/>
                  </a:lnTo>
                  <a:lnTo>
                    <a:pt x="13" y="176"/>
                  </a:lnTo>
                  <a:lnTo>
                    <a:pt x="28" y="139"/>
                  </a:lnTo>
                  <a:lnTo>
                    <a:pt x="49" y="106"/>
                  </a:lnTo>
                  <a:lnTo>
                    <a:pt x="76" y="76"/>
                  </a:lnTo>
                  <a:lnTo>
                    <a:pt x="106" y="49"/>
                  </a:lnTo>
                  <a:lnTo>
                    <a:pt x="140" y="28"/>
                  </a:lnTo>
                  <a:lnTo>
                    <a:pt x="177" y="14"/>
                  </a:lnTo>
                  <a:lnTo>
                    <a:pt x="217" y="3"/>
                  </a:lnTo>
                  <a:lnTo>
                    <a:pt x="26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0" name="Freeform 95"/>
            <p:cNvSpPr/>
            <p:nvPr/>
          </p:nvSpPr>
          <p:spPr bwMode="auto">
            <a:xfrm>
              <a:off x="6756401" y="4795838"/>
              <a:ext cx="138113" cy="136525"/>
            </a:xfrm>
            <a:custGeom>
              <a:avLst/>
              <a:gdLst>
                <a:gd name="T0" fmla="*/ 129 w 260"/>
                <a:gd name="T1" fmla="*/ 0 h 258"/>
                <a:gd name="T2" fmla="*/ 160 w 260"/>
                <a:gd name="T3" fmla="*/ 4 h 258"/>
                <a:gd name="T4" fmla="*/ 187 w 260"/>
                <a:gd name="T5" fmla="*/ 13 h 258"/>
                <a:gd name="T6" fmla="*/ 211 w 260"/>
                <a:gd name="T7" fmla="*/ 29 h 258"/>
                <a:gd name="T8" fmla="*/ 232 w 260"/>
                <a:gd name="T9" fmla="*/ 49 h 258"/>
                <a:gd name="T10" fmla="*/ 247 w 260"/>
                <a:gd name="T11" fmla="*/ 73 h 258"/>
                <a:gd name="T12" fmla="*/ 256 w 260"/>
                <a:gd name="T13" fmla="*/ 99 h 258"/>
                <a:gd name="T14" fmla="*/ 260 w 260"/>
                <a:gd name="T15" fmla="*/ 129 h 258"/>
                <a:gd name="T16" fmla="*/ 256 w 260"/>
                <a:gd name="T17" fmla="*/ 159 h 258"/>
                <a:gd name="T18" fmla="*/ 247 w 260"/>
                <a:gd name="T19" fmla="*/ 186 h 258"/>
                <a:gd name="T20" fmla="*/ 232 w 260"/>
                <a:gd name="T21" fmla="*/ 210 h 258"/>
                <a:gd name="T22" fmla="*/ 211 w 260"/>
                <a:gd name="T23" fmla="*/ 230 h 258"/>
                <a:gd name="T24" fmla="*/ 187 w 260"/>
                <a:gd name="T25" fmla="*/ 246 h 258"/>
                <a:gd name="T26" fmla="*/ 160 w 260"/>
                <a:gd name="T27" fmla="*/ 255 h 258"/>
                <a:gd name="T28" fmla="*/ 129 w 260"/>
                <a:gd name="T29" fmla="*/ 258 h 258"/>
                <a:gd name="T30" fmla="*/ 100 w 260"/>
                <a:gd name="T31" fmla="*/ 255 h 258"/>
                <a:gd name="T32" fmla="*/ 72 w 260"/>
                <a:gd name="T33" fmla="*/ 246 h 258"/>
                <a:gd name="T34" fmla="*/ 48 w 260"/>
                <a:gd name="T35" fmla="*/ 230 h 258"/>
                <a:gd name="T36" fmla="*/ 28 w 260"/>
                <a:gd name="T37" fmla="*/ 210 h 258"/>
                <a:gd name="T38" fmla="*/ 13 w 260"/>
                <a:gd name="T39" fmla="*/ 186 h 258"/>
                <a:gd name="T40" fmla="*/ 3 w 260"/>
                <a:gd name="T41" fmla="*/ 159 h 258"/>
                <a:gd name="T42" fmla="*/ 0 w 260"/>
                <a:gd name="T43" fmla="*/ 129 h 258"/>
                <a:gd name="T44" fmla="*/ 3 w 260"/>
                <a:gd name="T45" fmla="*/ 99 h 258"/>
                <a:gd name="T46" fmla="*/ 13 w 260"/>
                <a:gd name="T47" fmla="*/ 73 h 258"/>
                <a:gd name="T48" fmla="*/ 28 w 260"/>
                <a:gd name="T49" fmla="*/ 49 h 258"/>
                <a:gd name="T50" fmla="*/ 48 w 260"/>
                <a:gd name="T51" fmla="*/ 29 h 258"/>
                <a:gd name="T52" fmla="*/ 72 w 260"/>
                <a:gd name="T53" fmla="*/ 13 h 258"/>
                <a:gd name="T54" fmla="*/ 100 w 260"/>
                <a:gd name="T55" fmla="*/ 4 h 258"/>
                <a:gd name="T56" fmla="*/ 129 w 260"/>
                <a:gd name="T5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8">
                  <a:moveTo>
                    <a:pt x="129" y="0"/>
                  </a:moveTo>
                  <a:lnTo>
                    <a:pt x="160" y="4"/>
                  </a:lnTo>
                  <a:lnTo>
                    <a:pt x="187" y="13"/>
                  </a:lnTo>
                  <a:lnTo>
                    <a:pt x="211" y="29"/>
                  </a:lnTo>
                  <a:lnTo>
                    <a:pt x="232" y="49"/>
                  </a:lnTo>
                  <a:lnTo>
                    <a:pt x="247" y="73"/>
                  </a:lnTo>
                  <a:lnTo>
                    <a:pt x="256" y="99"/>
                  </a:lnTo>
                  <a:lnTo>
                    <a:pt x="260" y="129"/>
                  </a:lnTo>
                  <a:lnTo>
                    <a:pt x="256" y="159"/>
                  </a:lnTo>
                  <a:lnTo>
                    <a:pt x="247" y="186"/>
                  </a:lnTo>
                  <a:lnTo>
                    <a:pt x="232" y="210"/>
                  </a:lnTo>
                  <a:lnTo>
                    <a:pt x="211" y="230"/>
                  </a:lnTo>
                  <a:lnTo>
                    <a:pt x="187" y="246"/>
                  </a:lnTo>
                  <a:lnTo>
                    <a:pt x="160" y="255"/>
                  </a:lnTo>
                  <a:lnTo>
                    <a:pt x="129" y="258"/>
                  </a:lnTo>
                  <a:lnTo>
                    <a:pt x="100" y="255"/>
                  </a:lnTo>
                  <a:lnTo>
                    <a:pt x="72" y="246"/>
                  </a:lnTo>
                  <a:lnTo>
                    <a:pt x="48" y="230"/>
                  </a:lnTo>
                  <a:lnTo>
                    <a:pt x="28" y="210"/>
                  </a:lnTo>
                  <a:lnTo>
                    <a:pt x="13" y="186"/>
                  </a:lnTo>
                  <a:lnTo>
                    <a:pt x="3" y="159"/>
                  </a:lnTo>
                  <a:lnTo>
                    <a:pt x="0" y="129"/>
                  </a:lnTo>
                  <a:lnTo>
                    <a:pt x="3" y="99"/>
                  </a:lnTo>
                  <a:lnTo>
                    <a:pt x="13" y="73"/>
                  </a:lnTo>
                  <a:lnTo>
                    <a:pt x="28" y="49"/>
                  </a:lnTo>
                  <a:lnTo>
                    <a:pt x="48" y="29"/>
                  </a:lnTo>
                  <a:lnTo>
                    <a:pt x="72" y="13"/>
                  </a:lnTo>
                  <a:lnTo>
                    <a:pt x="100" y="4"/>
                  </a:lnTo>
                  <a:lnTo>
                    <a:pt x="129"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1" name="Freeform 96"/>
            <p:cNvSpPr/>
            <p:nvPr/>
          </p:nvSpPr>
          <p:spPr bwMode="auto">
            <a:xfrm>
              <a:off x="7859713" y="3770313"/>
              <a:ext cx="138113" cy="136525"/>
            </a:xfrm>
            <a:custGeom>
              <a:avLst/>
              <a:gdLst>
                <a:gd name="T0" fmla="*/ 131 w 260"/>
                <a:gd name="T1" fmla="*/ 0 h 257"/>
                <a:gd name="T2" fmla="*/ 160 w 260"/>
                <a:gd name="T3" fmla="*/ 2 h 257"/>
                <a:gd name="T4" fmla="*/ 188 w 260"/>
                <a:gd name="T5" fmla="*/ 11 h 257"/>
                <a:gd name="T6" fmla="*/ 212 w 260"/>
                <a:gd name="T7" fmla="*/ 27 h 257"/>
                <a:gd name="T8" fmla="*/ 232 w 260"/>
                <a:gd name="T9" fmla="*/ 47 h 257"/>
                <a:gd name="T10" fmla="*/ 247 w 260"/>
                <a:gd name="T11" fmla="*/ 71 h 257"/>
                <a:gd name="T12" fmla="*/ 258 w 260"/>
                <a:gd name="T13" fmla="*/ 99 h 257"/>
                <a:gd name="T14" fmla="*/ 260 w 260"/>
                <a:gd name="T15" fmla="*/ 128 h 257"/>
                <a:gd name="T16" fmla="*/ 258 w 260"/>
                <a:gd name="T17" fmla="*/ 157 h 257"/>
                <a:gd name="T18" fmla="*/ 247 w 260"/>
                <a:gd name="T19" fmla="*/ 184 h 257"/>
                <a:gd name="T20" fmla="*/ 232 w 260"/>
                <a:gd name="T21" fmla="*/ 208 h 257"/>
                <a:gd name="T22" fmla="*/ 212 w 260"/>
                <a:gd name="T23" fmla="*/ 228 h 257"/>
                <a:gd name="T24" fmla="*/ 188 w 260"/>
                <a:gd name="T25" fmla="*/ 244 h 257"/>
                <a:gd name="T26" fmla="*/ 160 w 260"/>
                <a:gd name="T27" fmla="*/ 253 h 257"/>
                <a:gd name="T28" fmla="*/ 131 w 260"/>
                <a:gd name="T29" fmla="*/ 257 h 257"/>
                <a:gd name="T30" fmla="*/ 100 w 260"/>
                <a:gd name="T31" fmla="*/ 253 h 257"/>
                <a:gd name="T32" fmla="*/ 74 w 260"/>
                <a:gd name="T33" fmla="*/ 244 h 257"/>
                <a:gd name="T34" fmla="*/ 50 w 260"/>
                <a:gd name="T35" fmla="*/ 228 h 257"/>
                <a:gd name="T36" fmla="*/ 30 w 260"/>
                <a:gd name="T37" fmla="*/ 208 h 257"/>
                <a:gd name="T38" fmla="*/ 14 w 260"/>
                <a:gd name="T39" fmla="*/ 184 h 257"/>
                <a:gd name="T40" fmla="*/ 4 w 260"/>
                <a:gd name="T41" fmla="*/ 157 h 257"/>
                <a:gd name="T42" fmla="*/ 0 w 260"/>
                <a:gd name="T43" fmla="*/ 128 h 257"/>
                <a:gd name="T44" fmla="*/ 4 w 260"/>
                <a:gd name="T45" fmla="*/ 99 h 257"/>
                <a:gd name="T46" fmla="*/ 14 w 260"/>
                <a:gd name="T47" fmla="*/ 71 h 257"/>
                <a:gd name="T48" fmla="*/ 30 w 260"/>
                <a:gd name="T49" fmla="*/ 47 h 257"/>
                <a:gd name="T50" fmla="*/ 50 w 260"/>
                <a:gd name="T51" fmla="*/ 27 h 257"/>
                <a:gd name="T52" fmla="*/ 74 w 260"/>
                <a:gd name="T53" fmla="*/ 11 h 257"/>
                <a:gd name="T54" fmla="*/ 100 w 260"/>
                <a:gd name="T55" fmla="*/ 2 h 257"/>
                <a:gd name="T56" fmla="*/ 131 w 260"/>
                <a:gd name="T5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57">
                  <a:moveTo>
                    <a:pt x="131" y="0"/>
                  </a:moveTo>
                  <a:lnTo>
                    <a:pt x="160" y="2"/>
                  </a:lnTo>
                  <a:lnTo>
                    <a:pt x="188" y="11"/>
                  </a:lnTo>
                  <a:lnTo>
                    <a:pt x="212" y="27"/>
                  </a:lnTo>
                  <a:lnTo>
                    <a:pt x="232" y="47"/>
                  </a:lnTo>
                  <a:lnTo>
                    <a:pt x="247" y="71"/>
                  </a:lnTo>
                  <a:lnTo>
                    <a:pt x="258" y="99"/>
                  </a:lnTo>
                  <a:lnTo>
                    <a:pt x="260" y="128"/>
                  </a:lnTo>
                  <a:lnTo>
                    <a:pt x="258" y="157"/>
                  </a:lnTo>
                  <a:lnTo>
                    <a:pt x="247" y="184"/>
                  </a:lnTo>
                  <a:lnTo>
                    <a:pt x="232" y="208"/>
                  </a:lnTo>
                  <a:lnTo>
                    <a:pt x="212" y="228"/>
                  </a:lnTo>
                  <a:lnTo>
                    <a:pt x="188" y="244"/>
                  </a:lnTo>
                  <a:lnTo>
                    <a:pt x="160" y="253"/>
                  </a:lnTo>
                  <a:lnTo>
                    <a:pt x="131" y="257"/>
                  </a:lnTo>
                  <a:lnTo>
                    <a:pt x="100" y="253"/>
                  </a:lnTo>
                  <a:lnTo>
                    <a:pt x="74" y="244"/>
                  </a:lnTo>
                  <a:lnTo>
                    <a:pt x="50" y="228"/>
                  </a:lnTo>
                  <a:lnTo>
                    <a:pt x="30" y="208"/>
                  </a:lnTo>
                  <a:lnTo>
                    <a:pt x="14" y="184"/>
                  </a:lnTo>
                  <a:lnTo>
                    <a:pt x="4" y="157"/>
                  </a:lnTo>
                  <a:lnTo>
                    <a:pt x="0" y="128"/>
                  </a:lnTo>
                  <a:lnTo>
                    <a:pt x="4" y="99"/>
                  </a:lnTo>
                  <a:lnTo>
                    <a:pt x="14" y="71"/>
                  </a:lnTo>
                  <a:lnTo>
                    <a:pt x="30" y="47"/>
                  </a:lnTo>
                  <a:lnTo>
                    <a:pt x="50" y="27"/>
                  </a:lnTo>
                  <a:lnTo>
                    <a:pt x="74" y="11"/>
                  </a:lnTo>
                  <a:lnTo>
                    <a:pt x="100" y="2"/>
                  </a:lnTo>
                  <a:lnTo>
                    <a:pt x="131"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grpSp>
        <p:nvGrpSpPr>
          <p:cNvPr id="22" name="Группа 190"/>
          <p:cNvGrpSpPr/>
          <p:nvPr/>
        </p:nvGrpSpPr>
        <p:grpSpPr>
          <a:xfrm>
            <a:off x="8100787" y="2714772"/>
            <a:ext cx="415036" cy="411014"/>
            <a:chOff x="5929313" y="3287713"/>
            <a:chExt cx="1965324" cy="1946275"/>
          </a:xfrm>
          <a:solidFill>
            <a:schemeClr val="accent1"/>
          </a:solidFill>
        </p:grpSpPr>
        <p:sp>
          <p:nvSpPr>
            <p:cNvPr id="23" name="Freeform 171"/>
            <p:cNvSpPr>
              <a:spLocks noEditPoints="1"/>
            </p:cNvSpPr>
            <p:nvPr/>
          </p:nvSpPr>
          <p:spPr bwMode="auto">
            <a:xfrm>
              <a:off x="5929313"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1 w 1161"/>
                <a:gd name="T13" fmla="*/ 874 h 3678"/>
                <a:gd name="T14" fmla="*/ 320 w 1161"/>
                <a:gd name="T15" fmla="*/ 921 h 3678"/>
                <a:gd name="T16" fmla="*/ 266 w 1161"/>
                <a:gd name="T17" fmla="*/ 1005 h 3678"/>
                <a:gd name="T18" fmla="*/ 248 w 1161"/>
                <a:gd name="T19" fmla="*/ 1053 h 3678"/>
                <a:gd name="T20" fmla="*/ 235 w 1161"/>
                <a:gd name="T21" fmla="*/ 1182 h 3678"/>
                <a:gd name="T22" fmla="*/ 254 w 1161"/>
                <a:gd name="T23" fmla="*/ 1263 h 3678"/>
                <a:gd name="T24" fmla="*/ 298 w 1161"/>
                <a:gd name="T25" fmla="*/ 1349 h 3678"/>
                <a:gd name="T26" fmla="*/ 370 w 1161"/>
                <a:gd name="T27" fmla="*/ 1422 h 3678"/>
                <a:gd name="T28" fmla="*/ 432 w 1161"/>
                <a:gd name="T29" fmla="*/ 1458 h 3678"/>
                <a:gd name="T30" fmla="*/ 580 w 1161"/>
                <a:gd name="T31" fmla="*/ 1494 h 3678"/>
                <a:gd name="T32" fmla="*/ 729 w 1161"/>
                <a:gd name="T33" fmla="*/ 1460 h 3678"/>
                <a:gd name="T34" fmla="*/ 790 w 1161"/>
                <a:gd name="T35" fmla="*/ 1422 h 3678"/>
                <a:gd name="T36" fmla="*/ 863 w 1161"/>
                <a:gd name="T37" fmla="*/ 1348 h 3678"/>
                <a:gd name="T38" fmla="*/ 909 w 1161"/>
                <a:gd name="T39" fmla="*/ 1257 h 3678"/>
                <a:gd name="T40" fmla="*/ 926 w 1161"/>
                <a:gd name="T41" fmla="*/ 1182 h 3678"/>
                <a:gd name="T42" fmla="*/ 913 w 1161"/>
                <a:gd name="T43" fmla="*/ 1053 h 3678"/>
                <a:gd name="T44" fmla="*/ 881 w 1161"/>
                <a:gd name="T45" fmla="*/ 976 h 3678"/>
                <a:gd name="T46" fmla="*/ 862 w 1161"/>
                <a:gd name="T47" fmla="*/ 947 h 3678"/>
                <a:gd name="T48" fmla="*/ 789 w 1161"/>
                <a:gd name="T49" fmla="*/ 875 h 3678"/>
                <a:gd name="T50" fmla="*/ 697 w 1161"/>
                <a:gd name="T51" fmla="*/ 825 h 3678"/>
                <a:gd name="T52" fmla="*/ 580 w 1161"/>
                <a:gd name="T53" fmla="*/ 230 h 3678"/>
                <a:gd name="T54" fmla="*/ 490 w 1161"/>
                <a:gd name="T55" fmla="*/ 272 h 3678"/>
                <a:gd name="T56" fmla="*/ 464 w 1161"/>
                <a:gd name="T57" fmla="*/ 585 h 3678"/>
                <a:gd name="T58" fmla="*/ 697 w 1161"/>
                <a:gd name="T59" fmla="*/ 585 h 3678"/>
                <a:gd name="T60" fmla="*/ 670 w 1161"/>
                <a:gd name="T61" fmla="*/ 272 h 3678"/>
                <a:gd name="T62" fmla="*/ 580 w 1161"/>
                <a:gd name="T63" fmla="*/ 230 h 3678"/>
                <a:gd name="T64" fmla="*/ 716 w 1161"/>
                <a:gd name="T65" fmla="*/ 27 h 3678"/>
                <a:gd name="T66" fmla="*/ 856 w 1161"/>
                <a:gd name="T67" fmla="*/ 134 h 3678"/>
                <a:gd name="T68" fmla="*/ 924 w 1161"/>
                <a:gd name="T69" fmla="*/ 297 h 3678"/>
                <a:gd name="T70" fmla="*/ 1015 w 1161"/>
                <a:gd name="T71" fmla="*/ 770 h 3678"/>
                <a:gd name="T72" fmla="*/ 1131 w 1161"/>
                <a:gd name="T73" fmla="*/ 971 h 3678"/>
                <a:gd name="T74" fmla="*/ 1157 w 1161"/>
                <a:gd name="T75" fmla="*/ 1210 h 3678"/>
                <a:gd name="T76" fmla="*/ 1082 w 1161"/>
                <a:gd name="T77" fmla="*/ 1434 h 3678"/>
                <a:gd name="T78" fmla="*/ 928 w 1161"/>
                <a:gd name="T79" fmla="*/ 1605 h 3678"/>
                <a:gd name="T80" fmla="*/ 901 w 1161"/>
                <a:gd name="T81" fmla="*/ 3466 h 3678"/>
                <a:gd name="T82" fmla="*/ 793 w 1161"/>
                <a:gd name="T83" fmla="*/ 3606 h 3678"/>
                <a:gd name="T84" fmla="*/ 628 w 1161"/>
                <a:gd name="T85" fmla="*/ 3674 h 3678"/>
                <a:gd name="T86" fmla="*/ 445 w 1161"/>
                <a:gd name="T87" fmla="*/ 3651 h 3678"/>
                <a:gd name="T88" fmla="*/ 305 w 1161"/>
                <a:gd name="T89" fmla="*/ 3544 h 3678"/>
                <a:gd name="T90" fmla="*/ 236 w 1161"/>
                <a:gd name="T91" fmla="*/ 3379 h 3678"/>
                <a:gd name="T92" fmla="*/ 146 w 1161"/>
                <a:gd name="T93" fmla="*/ 1528 h 3678"/>
                <a:gd name="T94" fmla="*/ 29 w 1161"/>
                <a:gd name="T95" fmla="*/ 1328 h 3678"/>
                <a:gd name="T96" fmla="*/ 3 w 1161"/>
                <a:gd name="T97" fmla="*/ 1087 h 3678"/>
                <a:gd name="T98" fmla="*/ 78 w 1161"/>
                <a:gd name="T99" fmla="*/ 864 h 3678"/>
                <a:gd name="T100" fmla="*/ 232 w 1161"/>
                <a:gd name="T101" fmla="*/ 692 h 3678"/>
                <a:gd name="T102" fmla="*/ 260 w 1161"/>
                <a:gd name="T103" fmla="*/ 210 h 3678"/>
                <a:gd name="T104" fmla="*/ 368 w 1161"/>
                <a:gd name="T105" fmla="*/ 71 h 3678"/>
                <a:gd name="T106" fmla="*/ 533 w 1161"/>
                <a:gd name="T107"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1" h="3678">
                  <a:moveTo>
                    <a:pt x="464" y="1712"/>
                  </a:moveTo>
                  <a:lnTo>
                    <a:pt x="464" y="3332"/>
                  </a:lnTo>
                  <a:lnTo>
                    <a:pt x="467" y="3359"/>
                  </a:lnTo>
                  <a:lnTo>
                    <a:pt x="476" y="3383"/>
                  </a:lnTo>
                  <a:lnTo>
                    <a:pt x="490" y="3405"/>
                  </a:lnTo>
                  <a:lnTo>
                    <a:pt x="508" y="3423"/>
                  </a:lnTo>
                  <a:lnTo>
                    <a:pt x="529" y="3435"/>
                  </a:lnTo>
                  <a:lnTo>
                    <a:pt x="554" y="3445"/>
                  </a:lnTo>
                  <a:lnTo>
                    <a:pt x="580" y="3447"/>
                  </a:lnTo>
                  <a:lnTo>
                    <a:pt x="606" y="3445"/>
                  </a:lnTo>
                  <a:lnTo>
                    <a:pt x="631" y="3435"/>
                  </a:lnTo>
                  <a:lnTo>
                    <a:pt x="653" y="3423"/>
                  </a:lnTo>
                  <a:lnTo>
                    <a:pt x="670"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1" y="874"/>
                  </a:lnTo>
                  <a:lnTo>
                    <a:pt x="371" y="875"/>
                  </a:lnTo>
                  <a:lnTo>
                    <a:pt x="370" y="875"/>
                  </a:lnTo>
                  <a:lnTo>
                    <a:pt x="344" y="898"/>
                  </a:lnTo>
                  <a:lnTo>
                    <a:pt x="320" y="921"/>
                  </a:lnTo>
                  <a:lnTo>
                    <a:pt x="299" y="947"/>
                  </a:lnTo>
                  <a:lnTo>
                    <a:pt x="298" y="949"/>
                  </a:lnTo>
                  <a:lnTo>
                    <a:pt x="280" y="976"/>
                  </a:lnTo>
                  <a:lnTo>
                    <a:pt x="266" y="1005"/>
                  </a:lnTo>
                  <a:lnTo>
                    <a:pt x="254" y="1034"/>
                  </a:lnTo>
                  <a:lnTo>
                    <a:pt x="251" y="1040"/>
                  </a:lnTo>
                  <a:lnTo>
                    <a:pt x="249" y="1046"/>
                  </a:lnTo>
                  <a:lnTo>
                    <a:pt x="248" y="1053"/>
                  </a:lnTo>
                  <a:lnTo>
                    <a:pt x="240" y="1083"/>
                  </a:lnTo>
                  <a:lnTo>
                    <a:pt x="235" y="1115"/>
                  </a:lnTo>
                  <a:lnTo>
                    <a:pt x="232" y="1149"/>
                  </a:lnTo>
                  <a:lnTo>
                    <a:pt x="235" y="1182"/>
                  </a:lnTo>
                  <a:lnTo>
                    <a:pt x="240" y="1214"/>
                  </a:lnTo>
                  <a:lnTo>
                    <a:pt x="248" y="1246"/>
                  </a:lnTo>
                  <a:lnTo>
                    <a:pt x="250" y="1254"/>
                  </a:lnTo>
                  <a:lnTo>
                    <a:pt x="254" y="1263"/>
                  </a:lnTo>
                  <a:lnTo>
                    <a:pt x="266" y="1293"/>
                  </a:lnTo>
                  <a:lnTo>
                    <a:pt x="280" y="1321"/>
                  </a:lnTo>
                  <a:lnTo>
                    <a:pt x="297" y="1348"/>
                  </a:lnTo>
                  <a:lnTo>
                    <a:pt x="298" y="1349"/>
                  </a:lnTo>
                  <a:lnTo>
                    <a:pt x="299" y="1350"/>
                  </a:lnTo>
                  <a:lnTo>
                    <a:pt x="320" y="1376"/>
                  </a:lnTo>
                  <a:lnTo>
                    <a:pt x="344" y="1401"/>
                  </a:lnTo>
                  <a:lnTo>
                    <a:pt x="370" y="1422"/>
                  </a:lnTo>
                  <a:lnTo>
                    <a:pt x="371" y="1422"/>
                  </a:lnTo>
                  <a:lnTo>
                    <a:pt x="371"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59" y="1443"/>
                  </a:lnTo>
                  <a:lnTo>
                    <a:pt x="789" y="1423"/>
                  </a:lnTo>
                  <a:lnTo>
                    <a:pt x="789" y="1423"/>
                  </a:lnTo>
                  <a:lnTo>
                    <a:pt x="790" y="1422"/>
                  </a:lnTo>
                  <a:lnTo>
                    <a:pt x="816" y="1401"/>
                  </a:lnTo>
                  <a:lnTo>
                    <a:pt x="840" y="1376"/>
                  </a:lnTo>
                  <a:lnTo>
                    <a:pt x="862" y="1350"/>
                  </a:lnTo>
                  <a:lnTo>
                    <a:pt x="863" y="1348"/>
                  </a:lnTo>
                  <a:lnTo>
                    <a:pt x="881" y="1322"/>
                  </a:lnTo>
                  <a:lnTo>
                    <a:pt x="895" y="1293"/>
                  </a:lnTo>
                  <a:lnTo>
                    <a:pt x="907" y="1263"/>
                  </a:lnTo>
                  <a:lnTo>
                    <a:pt x="909" y="1257"/>
                  </a:lnTo>
                  <a:lnTo>
                    <a:pt x="911" y="1251"/>
                  </a:lnTo>
                  <a:lnTo>
                    <a:pt x="913" y="1246"/>
                  </a:lnTo>
                  <a:lnTo>
                    <a:pt x="921" y="1214"/>
                  </a:lnTo>
                  <a:lnTo>
                    <a:pt x="926" y="1182"/>
                  </a:lnTo>
                  <a:lnTo>
                    <a:pt x="928" y="1149"/>
                  </a:lnTo>
                  <a:lnTo>
                    <a:pt x="926" y="1115"/>
                  </a:lnTo>
                  <a:lnTo>
                    <a:pt x="921" y="1083"/>
                  </a:lnTo>
                  <a:lnTo>
                    <a:pt x="913" y="1053"/>
                  </a:lnTo>
                  <a:lnTo>
                    <a:pt x="910" y="1043"/>
                  </a:lnTo>
                  <a:lnTo>
                    <a:pt x="907" y="1034"/>
                  </a:lnTo>
                  <a:lnTo>
                    <a:pt x="895" y="1005"/>
                  </a:lnTo>
                  <a:lnTo>
                    <a:pt x="881" y="976"/>
                  </a:lnTo>
                  <a:lnTo>
                    <a:pt x="864" y="949"/>
                  </a:lnTo>
                  <a:lnTo>
                    <a:pt x="863" y="948"/>
                  </a:lnTo>
                  <a:lnTo>
                    <a:pt x="863" y="948"/>
                  </a:lnTo>
                  <a:lnTo>
                    <a:pt x="862" y="947"/>
                  </a:lnTo>
                  <a:lnTo>
                    <a:pt x="840" y="921"/>
                  </a:lnTo>
                  <a:lnTo>
                    <a:pt x="816" y="898"/>
                  </a:lnTo>
                  <a:lnTo>
                    <a:pt x="790" y="875"/>
                  </a:lnTo>
                  <a:lnTo>
                    <a:pt x="789" y="875"/>
                  </a:lnTo>
                  <a:lnTo>
                    <a:pt x="789" y="874"/>
                  </a:lnTo>
                  <a:lnTo>
                    <a:pt x="759"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7" y="318"/>
                  </a:lnTo>
                  <a:lnTo>
                    <a:pt x="464" y="344"/>
                  </a:lnTo>
                  <a:lnTo>
                    <a:pt x="464" y="585"/>
                  </a:lnTo>
                  <a:lnTo>
                    <a:pt x="521" y="577"/>
                  </a:lnTo>
                  <a:lnTo>
                    <a:pt x="580" y="574"/>
                  </a:lnTo>
                  <a:lnTo>
                    <a:pt x="640" y="577"/>
                  </a:lnTo>
                  <a:lnTo>
                    <a:pt x="697" y="585"/>
                  </a:lnTo>
                  <a:lnTo>
                    <a:pt x="697" y="344"/>
                  </a:lnTo>
                  <a:lnTo>
                    <a:pt x="693" y="318"/>
                  </a:lnTo>
                  <a:lnTo>
                    <a:pt x="685" y="293"/>
                  </a:lnTo>
                  <a:lnTo>
                    <a:pt x="670" y="272"/>
                  </a:lnTo>
                  <a:lnTo>
                    <a:pt x="653" y="255"/>
                  </a:lnTo>
                  <a:lnTo>
                    <a:pt x="631" y="242"/>
                  </a:lnTo>
                  <a:lnTo>
                    <a:pt x="606"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4" y="297"/>
                  </a:lnTo>
                  <a:lnTo>
                    <a:pt x="928" y="344"/>
                  </a:lnTo>
                  <a:lnTo>
                    <a:pt x="928" y="692"/>
                  </a:lnTo>
                  <a:lnTo>
                    <a:pt x="973" y="728"/>
                  </a:lnTo>
                  <a:lnTo>
                    <a:pt x="1015" y="770"/>
                  </a:lnTo>
                  <a:lnTo>
                    <a:pt x="1050" y="815"/>
                  </a:lnTo>
                  <a:lnTo>
                    <a:pt x="1082" y="864"/>
                  </a:lnTo>
                  <a:lnTo>
                    <a:pt x="1110" y="915"/>
                  </a:lnTo>
                  <a:lnTo>
                    <a:pt x="1131" y="971"/>
                  </a:lnTo>
                  <a:lnTo>
                    <a:pt x="1148" y="1028"/>
                  </a:lnTo>
                  <a:lnTo>
                    <a:pt x="1157" y="1087"/>
                  </a:lnTo>
                  <a:lnTo>
                    <a:pt x="1161" y="1149"/>
                  </a:lnTo>
                  <a:lnTo>
                    <a:pt x="1157" y="1210"/>
                  </a:lnTo>
                  <a:lnTo>
                    <a:pt x="1148" y="1270"/>
                  </a:lnTo>
                  <a:lnTo>
                    <a:pt x="1131" y="1328"/>
                  </a:lnTo>
                  <a:lnTo>
                    <a:pt x="1110" y="1382"/>
                  </a:lnTo>
                  <a:lnTo>
                    <a:pt x="1082" y="1434"/>
                  </a:lnTo>
                  <a:lnTo>
                    <a:pt x="1050" y="1483"/>
                  </a:lnTo>
                  <a:lnTo>
                    <a:pt x="1015" y="1528"/>
                  </a:lnTo>
                  <a:lnTo>
                    <a:pt x="973" y="1569"/>
                  </a:lnTo>
                  <a:lnTo>
                    <a:pt x="928" y="1605"/>
                  </a:lnTo>
                  <a:lnTo>
                    <a:pt x="928" y="3332"/>
                  </a:lnTo>
                  <a:lnTo>
                    <a:pt x="924"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3" y="3674"/>
                  </a:lnTo>
                  <a:lnTo>
                    <a:pt x="488" y="3666"/>
                  </a:lnTo>
                  <a:lnTo>
                    <a:pt x="445" y="3651"/>
                  </a:lnTo>
                  <a:lnTo>
                    <a:pt x="405" y="3631"/>
                  </a:lnTo>
                  <a:lnTo>
                    <a:pt x="368" y="3606"/>
                  </a:lnTo>
                  <a:lnTo>
                    <a:pt x="335" y="3577"/>
                  </a:lnTo>
                  <a:lnTo>
                    <a:pt x="305" y="3544"/>
                  </a:lnTo>
                  <a:lnTo>
                    <a:pt x="280" y="3506"/>
                  </a:lnTo>
                  <a:lnTo>
                    <a:pt x="260" y="3466"/>
                  </a:lnTo>
                  <a:lnTo>
                    <a:pt x="244" y="3424"/>
                  </a:lnTo>
                  <a:lnTo>
                    <a:pt x="236" y="3379"/>
                  </a:lnTo>
                  <a:lnTo>
                    <a:pt x="232" y="3332"/>
                  </a:lnTo>
                  <a:lnTo>
                    <a:pt x="232" y="1605"/>
                  </a:lnTo>
                  <a:lnTo>
                    <a:pt x="187" y="1569"/>
                  </a:lnTo>
                  <a:lnTo>
                    <a:pt x="146" y="1528"/>
                  </a:lnTo>
                  <a:lnTo>
                    <a:pt x="110" y="1483"/>
                  </a:lnTo>
                  <a:lnTo>
                    <a:pt x="78" y="1434"/>
                  </a:lnTo>
                  <a:lnTo>
                    <a:pt x="51" y="1382"/>
                  </a:lnTo>
                  <a:lnTo>
                    <a:pt x="29" y="1328"/>
                  </a:lnTo>
                  <a:lnTo>
                    <a:pt x="13" y="1270"/>
                  </a:lnTo>
                  <a:lnTo>
                    <a:pt x="3" y="1210"/>
                  </a:lnTo>
                  <a:lnTo>
                    <a:pt x="0" y="1149"/>
                  </a:lnTo>
                  <a:lnTo>
                    <a:pt x="3" y="1087"/>
                  </a:lnTo>
                  <a:lnTo>
                    <a:pt x="13" y="1028"/>
                  </a:lnTo>
                  <a:lnTo>
                    <a:pt x="29" y="971"/>
                  </a:lnTo>
                  <a:lnTo>
                    <a:pt x="51" y="915"/>
                  </a:lnTo>
                  <a:lnTo>
                    <a:pt x="78" y="864"/>
                  </a:lnTo>
                  <a:lnTo>
                    <a:pt x="110" y="815"/>
                  </a:lnTo>
                  <a:lnTo>
                    <a:pt x="146" y="770"/>
                  </a:lnTo>
                  <a:lnTo>
                    <a:pt x="187" y="728"/>
                  </a:lnTo>
                  <a:lnTo>
                    <a:pt x="232" y="692"/>
                  </a:lnTo>
                  <a:lnTo>
                    <a:pt x="232" y="344"/>
                  </a:lnTo>
                  <a:lnTo>
                    <a:pt x="236" y="297"/>
                  </a:lnTo>
                  <a:lnTo>
                    <a:pt x="244" y="252"/>
                  </a:lnTo>
                  <a:lnTo>
                    <a:pt x="260" y="210"/>
                  </a:lnTo>
                  <a:lnTo>
                    <a:pt x="280" y="170"/>
                  </a:lnTo>
                  <a:lnTo>
                    <a:pt x="305" y="134"/>
                  </a:lnTo>
                  <a:lnTo>
                    <a:pt x="335" y="101"/>
                  </a:lnTo>
                  <a:lnTo>
                    <a:pt x="368"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4" name="Freeform 172"/>
            <p:cNvSpPr>
              <a:spLocks noEditPoints="1"/>
            </p:cNvSpPr>
            <p:nvPr/>
          </p:nvSpPr>
          <p:spPr bwMode="auto">
            <a:xfrm>
              <a:off x="7280275" y="3287713"/>
              <a:ext cx="614362" cy="1946275"/>
            </a:xfrm>
            <a:custGeom>
              <a:avLst/>
              <a:gdLst>
                <a:gd name="T0" fmla="*/ 476 w 1161"/>
                <a:gd name="T1" fmla="*/ 3383 h 3678"/>
                <a:gd name="T2" fmla="*/ 554 w 1161"/>
                <a:gd name="T3" fmla="*/ 3445 h 3678"/>
                <a:gd name="T4" fmla="*/ 653 w 1161"/>
                <a:gd name="T5" fmla="*/ 3423 h 3678"/>
                <a:gd name="T6" fmla="*/ 697 w 1161"/>
                <a:gd name="T7" fmla="*/ 3332 h 3678"/>
                <a:gd name="T8" fmla="*/ 521 w 1161"/>
                <a:gd name="T9" fmla="*/ 1720 h 3678"/>
                <a:gd name="T10" fmla="*/ 502 w 1161"/>
                <a:gd name="T11" fmla="*/ 814 h 3678"/>
                <a:gd name="T12" fmla="*/ 372 w 1161"/>
                <a:gd name="T13" fmla="*/ 874 h 3678"/>
                <a:gd name="T14" fmla="*/ 320 w 1161"/>
                <a:gd name="T15" fmla="*/ 921 h 3678"/>
                <a:gd name="T16" fmla="*/ 266 w 1161"/>
                <a:gd name="T17" fmla="*/ 1005 h 3678"/>
                <a:gd name="T18" fmla="*/ 240 w 1161"/>
                <a:gd name="T19" fmla="*/ 1083 h 3678"/>
                <a:gd name="T20" fmla="*/ 240 w 1161"/>
                <a:gd name="T21" fmla="*/ 1214 h 3678"/>
                <a:gd name="T22" fmla="*/ 266 w 1161"/>
                <a:gd name="T23" fmla="*/ 1293 h 3678"/>
                <a:gd name="T24" fmla="*/ 320 w 1161"/>
                <a:gd name="T25" fmla="*/ 1376 h 3678"/>
                <a:gd name="T26" fmla="*/ 372 w 1161"/>
                <a:gd name="T27" fmla="*/ 1423 h 3678"/>
                <a:gd name="T28" fmla="*/ 502 w 1161"/>
                <a:gd name="T29" fmla="*/ 1483 h 3678"/>
                <a:gd name="T30" fmla="*/ 659 w 1161"/>
                <a:gd name="T31" fmla="*/ 1484 h 3678"/>
                <a:gd name="T32" fmla="*/ 789 w 1161"/>
                <a:gd name="T33" fmla="*/ 1423 h 3678"/>
                <a:gd name="T34" fmla="*/ 840 w 1161"/>
                <a:gd name="T35" fmla="*/ 1376 h 3678"/>
                <a:gd name="T36" fmla="*/ 895 w 1161"/>
                <a:gd name="T37" fmla="*/ 1293 h 3678"/>
                <a:gd name="T38" fmla="*/ 921 w 1161"/>
                <a:gd name="T39" fmla="*/ 1214 h 3678"/>
                <a:gd name="T40" fmla="*/ 921 w 1161"/>
                <a:gd name="T41" fmla="*/ 1083 h 3678"/>
                <a:gd name="T42" fmla="*/ 895 w 1161"/>
                <a:gd name="T43" fmla="*/ 1005 h 3678"/>
                <a:gd name="T44" fmla="*/ 862 w 1161"/>
                <a:gd name="T45" fmla="*/ 947 h 3678"/>
                <a:gd name="T46" fmla="*/ 789 w 1161"/>
                <a:gd name="T47" fmla="*/ 875 h 3678"/>
                <a:gd name="T48" fmla="*/ 697 w 1161"/>
                <a:gd name="T49" fmla="*/ 825 h 3678"/>
                <a:gd name="T50" fmla="*/ 580 w 1161"/>
                <a:gd name="T51" fmla="*/ 230 h 3678"/>
                <a:gd name="T52" fmla="*/ 490 w 1161"/>
                <a:gd name="T53" fmla="*/ 272 h 3678"/>
                <a:gd name="T54" fmla="*/ 464 w 1161"/>
                <a:gd name="T55" fmla="*/ 585 h 3678"/>
                <a:gd name="T56" fmla="*/ 697 w 1161"/>
                <a:gd name="T57" fmla="*/ 585 h 3678"/>
                <a:gd name="T58" fmla="*/ 671 w 1161"/>
                <a:gd name="T59" fmla="*/ 272 h 3678"/>
                <a:gd name="T60" fmla="*/ 580 w 1161"/>
                <a:gd name="T61" fmla="*/ 230 h 3678"/>
                <a:gd name="T62" fmla="*/ 716 w 1161"/>
                <a:gd name="T63" fmla="*/ 27 h 3678"/>
                <a:gd name="T64" fmla="*/ 856 w 1161"/>
                <a:gd name="T65" fmla="*/ 134 h 3678"/>
                <a:gd name="T66" fmla="*/ 926 w 1161"/>
                <a:gd name="T67" fmla="*/ 297 h 3678"/>
                <a:gd name="T68" fmla="*/ 1015 w 1161"/>
                <a:gd name="T69" fmla="*/ 770 h 3678"/>
                <a:gd name="T70" fmla="*/ 1132 w 1161"/>
                <a:gd name="T71" fmla="*/ 971 h 3678"/>
                <a:gd name="T72" fmla="*/ 1157 w 1161"/>
                <a:gd name="T73" fmla="*/ 1210 h 3678"/>
                <a:gd name="T74" fmla="*/ 1084 w 1161"/>
                <a:gd name="T75" fmla="*/ 1434 h 3678"/>
                <a:gd name="T76" fmla="*/ 928 w 1161"/>
                <a:gd name="T77" fmla="*/ 1605 h 3678"/>
                <a:gd name="T78" fmla="*/ 901 w 1161"/>
                <a:gd name="T79" fmla="*/ 3466 h 3678"/>
                <a:gd name="T80" fmla="*/ 793 w 1161"/>
                <a:gd name="T81" fmla="*/ 3606 h 3678"/>
                <a:gd name="T82" fmla="*/ 628 w 1161"/>
                <a:gd name="T83" fmla="*/ 3674 h 3678"/>
                <a:gd name="T84" fmla="*/ 445 w 1161"/>
                <a:gd name="T85" fmla="*/ 3651 h 3678"/>
                <a:gd name="T86" fmla="*/ 305 w 1161"/>
                <a:gd name="T87" fmla="*/ 3544 h 3678"/>
                <a:gd name="T88" fmla="*/ 235 w 1161"/>
                <a:gd name="T89" fmla="*/ 3379 h 3678"/>
                <a:gd name="T90" fmla="*/ 146 w 1161"/>
                <a:gd name="T91" fmla="*/ 1528 h 3678"/>
                <a:gd name="T92" fmla="*/ 30 w 1161"/>
                <a:gd name="T93" fmla="*/ 1328 h 3678"/>
                <a:gd name="T94" fmla="*/ 4 w 1161"/>
                <a:gd name="T95" fmla="*/ 1087 h 3678"/>
                <a:gd name="T96" fmla="*/ 78 w 1161"/>
                <a:gd name="T97" fmla="*/ 864 h 3678"/>
                <a:gd name="T98" fmla="*/ 233 w 1161"/>
                <a:gd name="T99" fmla="*/ 692 h 3678"/>
                <a:gd name="T100" fmla="*/ 260 w 1161"/>
                <a:gd name="T101" fmla="*/ 210 h 3678"/>
                <a:gd name="T102" fmla="*/ 368 w 1161"/>
                <a:gd name="T103" fmla="*/ 71 h 3678"/>
                <a:gd name="T104" fmla="*/ 534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1712"/>
                  </a:moveTo>
                  <a:lnTo>
                    <a:pt x="464" y="3332"/>
                  </a:lnTo>
                  <a:lnTo>
                    <a:pt x="468" y="3359"/>
                  </a:lnTo>
                  <a:lnTo>
                    <a:pt x="476" y="3383"/>
                  </a:lnTo>
                  <a:lnTo>
                    <a:pt x="490" y="3405"/>
                  </a:lnTo>
                  <a:lnTo>
                    <a:pt x="508" y="3423"/>
                  </a:lnTo>
                  <a:lnTo>
                    <a:pt x="529" y="3435"/>
                  </a:lnTo>
                  <a:lnTo>
                    <a:pt x="554" y="3445"/>
                  </a:lnTo>
                  <a:lnTo>
                    <a:pt x="580" y="3447"/>
                  </a:lnTo>
                  <a:lnTo>
                    <a:pt x="608" y="3445"/>
                  </a:lnTo>
                  <a:lnTo>
                    <a:pt x="631" y="3435"/>
                  </a:lnTo>
                  <a:lnTo>
                    <a:pt x="653" y="3423"/>
                  </a:lnTo>
                  <a:lnTo>
                    <a:pt x="671" y="3405"/>
                  </a:lnTo>
                  <a:lnTo>
                    <a:pt x="685" y="3383"/>
                  </a:lnTo>
                  <a:lnTo>
                    <a:pt x="693" y="3359"/>
                  </a:lnTo>
                  <a:lnTo>
                    <a:pt x="697" y="3332"/>
                  </a:lnTo>
                  <a:lnTo>
                    <a:pt x="697" y="1712"/>
                  </a:lnTo>
                  <a:lnTo>
                    <a:pt x="640" y="1720"/>
                  </a:lnTo>
                  <a:lnTo>
                    <a:pt x="580" y="1724"/>
                  </a:lnTo>
                  <a:lnTo>
                    <a:pt x="521" y="1720"/>
                  </a:lnTo>
                  <a:lnTo>
                    <a:pt x="464" y="1712"/>
                  </a:lnTo>
                  <a:close/>
                  <a:moveTo>
                    <a:pt x="580" y="805"/>
                  </a:moveTo>
                  <a:lnTo>
                    <a:pt x="540" y="807"/>
                  </a:lnTo>
                  <a:lnTo>
                    <a:pt x="502" y="814"/>
                  </a:lnTo>
                  <a:lnTo>
                    <a:pt x="464" y="825"/>
                  </a:lnTo>
                  <a:lnTo>
                    <a:pt x="432" y="839"/>
                  </a:lnTo>
                  <a:lnTo>
                    <a:pt x="401" y="855"/>
                  </a:lnTo>
                  <a:lnTo>
                    <a:pt x="372" y="874"/>
                  </a:lnTo>
                  <a:lnTo>
                    <a:pt x="372" y="875"/>
                  </a:lnTo>
                  <a:lnTo>
                    <a:pt x="370" y="875"/>
                  </a:lnTo>
                  <a:lnTo>
                    <a:pt x="344" y="898"/>
                  </a:lnTo>
                  <a:lnTo>
                    <a:pt x="320" y="921"/>
                  </a:lnTo>
                  <a:lnTo>
                    <a:pt x="299" y="947"/>
                  </a:lnTo>
                  <a:lnTo>
                    <a:pt x="298" y="949"/>
                  </a:lnTo>
                  <a:lnTo>
                    <a:pt x="280" y="976"/>
                  </a:lnTo>
                  <a:lnTo>
                    <a:pt x="266" y="1005"/>
                  </a:lnTo>
                  <a:lnTo>
                    <a:pt x="254" y="1034"/>
                  </a:lnTo>
                  <a:lnTo>
                    <a:pt x="250" y="1043"/>
                  </a:lnTo>
                  <a:lnTo>
                    <a:pt x="248" y="1053"/>
                  </a:lnTo>
                  <a:lnTo>
                    <a:pt x="240" y="1083"/>
                  </a:lnTo>
                  <a:lnTo>
                    <a:pt x="234" y="1115"/>
                  </a:lnTo>
                  <a:lnTo>
                    <a:pt x="233" y="1149"/>
                  </a:lnTo>
                  <a:lnTo>
                    <a:pt x="234" y="1182"/>
                  </a:lnTo>
                  <a:lnTo>
                    <a:pt x="240" y="1214"/>
                  </a:lnTo>
                  <a:lnTo>
                    <a:pt x="248" y="1246"/>
                  </a:lnTo>
                  <a:lnTo>
                    <a:pt x="250" y="1254"/>
                  </a:lnTo>
                  <a:lnTo>
                    <a:pt x="254" y="1263"/>
                  </a:lnTo>
                  <a:lnTo>
                    <a:pt x="266" y="1293"/>
                  </a:lnTo>
                  <a:lnTo>
                    <a:pt x="280" y="1321"/>
                  </a:lnTo>
                  <a:lnTo>
                    <a:pt x="298" y="1348"/>
                  </a:lnTo>
                  <a:lnTo>
                    <a:pt x="299" y="1350"/>
                  </a:lnTo>
                  <a:lnTo>
                    <a:pt x="320" y="1376"/>
                  </a:lnTo>
                  <a:lnTo>
                    <a:pt x="344" y="1401"/>
                  </a:lnTo>
                  <a:lnTo>
                    <a:pt x="370" y="1422"/>
                  </a:lnTo>
                  <a:lnTo>
                    <a:pt x="372" y="1422"/>
                  </a:lnTo>
                  <a:lnTo>
                    <a:pt x="372" y="1423"/>
                  </a:lnTo>
                  <a:lnTo>
                    <a:pt x="401" y="1442"/>
                  </a:lnTo>
                  <a:lnTo>
                    <a:pt x="432" y="1458"/>
                  </a:lnTo>
                  <a:lnTo>
                    <a:pt x="464" y="1472"/>
                  </a:lnTo>
                  <a:lnTo>
                    <a:pt x="502" y="1483"/>
                  </a:lnTo>
                  <a:lnTo>
                    <a:pt x="540" y="1491"/>
                  </a:lnTo>
                  <a:lnTo>
                    <a:pt x="580" y="1494"/>
                  </a:lnTo>
                  <a:lnTo>
                    <a:pt x="621" y="1491"/>
                  </a:lnTo>
                  <a:lnTo>
                    <a:pt x="659" y="1484"/>
                  </a:lnTo>
                  <a:lnTo>
                    <a:pt x="697" y="1472"/>
                  </a:lnTo>
                  <a:lnTo>
                    <a:pt x="729" y="1460"/>
                  </a:lnTo>
                  <a:lnTo>
                    <a:pt x="760" y="1443"/>
                  </a:lnTo>
                  <a:lnTo>
                    <a:pt x="789" y="1423"/>
                  </a:lnTo>
                  <a:lnTo>
                    <a:pt x="789" y="1423"/>
                  </a:lnTo>
                  <a:lnTo>
                    <a:pt x="791" y="1422"/>
                  </a:lnTo>
                  <a:lnTo>
                    <a:pt x="817" y="1401"/>
                  </a:lnTo>
                  <a:lnTo>
                    <a:pt x="840" y="1376"/>
                  </a:lnTo>
                  <a:lnTo>
                    <a:pt x="862" y="1350"/>
                  </a:lnTo>
                  <a:lnTo>
                    <a:pt x="864" y="1348"/>
                  </a:lnTo>
                  <a:lnTo>
                    <a:pt x="881" y="1322"/>
                  </a:lnTo>
                  <a:lnTo>
                    <a:pt x="895" y="1293"/>
                  </a:lnTo>
                  <a:lnTo>
                    <a:pt x="907" y="1263"/>
                  </a:lnTo>
                  <a:lnTo>
                    <a:pt x="910" y="1255"/>
                  </a:lnTo>
                  <a:lnTo>
                    <a:pt x="913" y="1246"/>
                  </a:lnTo>
                  <a:lnTo>
                    <a:pt x="921" y="1214"/>
                  </a:lnTo>
                  <a:lnTo>
                    <a:pt x="927" y="1182"/>
                  </a:lnTo>
                  <a:lnTo>
                    <a:pt x="928" y="1149"/>
                  </a:lnTo>
                  <a:lnTo>
                    <a:pt x="927" y="1115"/>
                  </a:lnTo>
                  <a:lnTo>
                    <a:pt x="921" y="1083"/>
                  </a:lnTo>
                  <a:lnTo>
                    <a:pt x="914" y="1053"/>
                  </a:lnTo>
                  <a:lnTo>
                    <a:pt x="910" y="1043"/>
                  </a:lnTo>
                  <a:lnTo>
                    <a:pt x="908" y="1034"/>
                  </a:lnTo>
                  <a:lnTo>
                    <a:pt x="895" y="1005"/>
                  </a:lnTo>
                  <a:lnTo>
                    <a:pt x="881" y="976"/>
                  </a:lnTo>
                  <a:lnTo>
                    <a:pt x="864" y="949"/>
                  </a:lnTo>
                  <a:lnTo>
                    <a:pt x="863" y="948"/>
                  </a:lnTo>
                  <a:lnTo>
                    <a:pt x="862" y="947"/>
                  </a:lnTo>
                  <a:lnTo>
                    <a:pt x="840" y="921"/>
                  </a:lnTo>
                  <a:lnTo>
                    <a:pt x="817" y="898"/>
                  </a:lnTo>
                  <a:lnTo>
                    <a:pt x="791" y="875"/>
                  </a:lnTo>
                  <a:lnTo>
                    <a:pt x="789" y="875"/>
                  </a:lnTo>
                  <a:lnTo>
                    <a:pt x="789" y="874"/>
                  </a:lnTo>
                  <a:lnTo>
                    <a:pt x="760" y="855"/>
                  </a:lnTo>
                  <a:lnTo>
                    <a:pt x="729" y="839"/>
                  </a:lnTo>
                  <a:lnTo>
                    <a:pt x="697" y="825"/>
                  </a:lnTo>
                  <a:lnTo>
                    <a:pt x="659" y="814"/>
                  </a:lnTo>
                  <a:lnTo>
                    <a:pt x="621" y="807"/>
                  </a:lnTo>
                  <a:lnTo>
                    <a:pt x="580" y="805"/>
                  </a:lnTo>
                  <a:close/>
                  <a:moveTo>
                    <a:pt x="580" y="230"/>
                  </a:moveTo>
                  <a:lnTo>
                    <a:pt x="554" y="232"/>
                  </a:lnTo>
                  <a:lnTo>
                    <a:pt x="529" y="242"/>
                  </a:lnTo>
                  <a:lnTo>
                    <a:pt x="508" y="255"/>
                  </a:lnTo>
                  <a:lnTo>
                    <a:pt x="490" y="272"/>
                  </a:lnTo>
                  <a:lnTo>
                    <a:pt x="476" y="293"/>
                  </a:lnTo>
                  <a:lnTo>
                    <a:pt x="468" y="318"/>
                  </a:lnTo>
                  <a:lnTo>
                    <a:pt x="464" y="344"/>
                  </a:lnTo>
                  <a:lnTo>
                    <a:pt x="464" y="585"/>
                  </a:lnTo>
                  <a:lnTo>
                    <a:pt x="521" y="577"/>
                  </a:lnTo>
                  <a:lnTo>
                    <a:pt x="580" y="574"/>
                  </a:lnTo>
                  <a:lnTo>
                    <a:pt x="640" y="577"/>
                  </a:lnTo>
                  <a:lnTo>
                    <a:pt x="697" y="585"/>
                  </a:lnTo>
                  <a:lnTo>
                    <a:pt x="697" y="344"/>
                  </a:lnTo>
                  <a:lnTo>
                    <a:pt x="693" y="318"/>
                  </a:lnTo>
                  <a:lnTo>
                    <a:pt x="685" y="293"/>
                  </a:lnTo>
                  <a:lnTo>
                    <a:pt x="671" y="272"/>
                  </a:lnTo>
                  <a:lnTo>
                    <a:pt x="653" y="255"/>
                  </a:lnTo>
                  <a:lnTo>
                    <a:pt x="631" y="242"/>
                  </a:lnTo>
                  <a:lnTo>
                    <a:pt x="608" y="232"/>
                  </a:lnTo>
                  <a:lnTo>
                    <a:pt x="580" y="230"/>
                  </a:lnTo>
                  <a:close/>
                  <a:moveTo>
                    <a:pt x="580" y="0"/>
                  </a:moveTo>
                  <a:lnTo>
                    <a:pt x="628" y="3"/>
                  </a:lnTo>
                  <a:lnTo>
                    <a:pt x="673" y="11"/>
                  </a:lnTo>
                  <a:lnTo>
                    <a:pt x="716" y="27"/>
                  </a:lnTo>
                  <a:lnTo>
                    <a:pt x="756" y="47"/>
                  </a:lnTo>
                  <a:lnTo>
                    <a:pt x="793" y="71"/>
                  </a:lnTo>
                  <a:lnTo>
                    <a:pt x="826" y="101"/>
                  </a:lnTo>
                  <a:lnTo>
                    <a:pt x="856" y="134"/>
                  </a:lnTo>
                  <a:lnTo>
                    <a:pt x="881" y="170"/>
                  </a:lnTo>
                  <a:lnTo>
                    <a:pt x="901" y="210"/>
                  </a:lnTo>
                  <a:lnTo>
                    <a:pt x="916" y="252"/>
                  </a:lnTo>
                  <a:lnTo>
                    <a:pt x="926" y="297"/>
                  </a:lnTo>
                  <a:lnTo>
                    <a:pt x="928" y="344"/>
                  </a:lnTo>
                  <a:lnTo>
                    <a:pt x="928" y="692"/>
                  </a:lnTo>
                  <a:lnTo>
                    <a:pt x="973" y="728"/>
                  </a:lnTo>
                  <a:lnTo>
                    <a:pt x="1015" y="770"/>
                  </a:lnTo>
                  <a:lnTo>
                    <a:pt x="1052" y="815"/>
                  </a:lnTo>
                  <a:lnTo>
                    <a:pt x="1084" y="864"/>
                  </a:lnTo>
                  <a:lnTo>
                    <a:pt x="1110" y="915"/>
                  </a:lnTo>
                  <a:lnTo>
                    <a:pt x="1132" y="971"/>
                  </a:lnTo>
                  <a:lnTo>
                    <a:pt x="1148" y="1028"/>
                  </a:lnTo>
                  <a:lnTo>
                    <a:pt x="1157" y="1087"/>
                  </a:lnTo>
                  <a:lnTo>
                    <a:pt x="1161" y="1149"/>
                  </a:lnTo>
                  <a:lnTo>
                    <a:pt x="1157" y="1210"/>
                  </a:lnTo>
                  <a:lnTo>
                    <a:pt x="1148" y="1270"/>
                  </a:lnTo>
                  <a:lnTo>
                    <a:pt x="1132" y="1328"/>
                  </a:lnTo>
                  <a:lnTo>
                    <a:pt x="1110" y="1382"/>
                  </a:lnTo>
                  <a:lnTo>
                    <a:pt x="1084" y="1434"/>
                  </a:lnTo>
                  <a:lnTo>
                    <a:pt x="1052" y="1483"/>
                  </a:lnTo>
                  <a:lnTo>
                    <a:pt x="1015" y="1528"/>
                  </a:lnTo>
                  <a:lnTo>
                    <a:pt x="973" y="1569"/>
                  </a:lnTo>
                  <a:lnTo>
                    <a:pt x="928" y="1605"/>
                  </a:lnTo>
                  <a:lnTo>
                    <a:pt x="928" y="3332"/>
                  </a:lnTo>
                  <a:lnTo>
                    <a:pt x="926" y="3379"/>
                  </a:lnTo>
                  <a:lnTo>
                    <a:pt x="916" y="3424"/>
                  </a:lnTo>
                  <a:lnTo>
                    <a:pt x="901" y="3466"/>
                  </a:lnTo>
                  <a:lnTo>
                    <a:pt x="881" y="3506"/>
                  </a:lnTo>
                  <a:lnTo>
                    <a:pt x="856" y="3544"/>
                  </a:lnTo>
                  <a:lnTo>
                    <a:pt x="826" y="3577"/>
                  </a:lnTo>
                  <a:lnTo>
                    <a:pt x="793" y="3606"/>
                  </a:lnTo>
                  <a:lnTo>
                    <a:pt x="756" y="3631"/>
                  </a:lnTo>
                  <a:lnTo>
                    <a:pt x="716" y="3651"/>
                  </a:lnTo>
                  <a:lnTo>
                    <a:pt x="673" y="3666"/>
                  </a:lnTo>
                  <a:lnTo>
                    <a:pt x="628" y="3674"/>
                  </a:lnTo>
                  <a:lnTo>
                    <a:pt x="580" y="3678"/>
                  </a:lnTo>
                  <a:lnTo>
                    <a:pt x="534" y="3674"/>
                  </a:lnTo>
                  <a:lnTo>
                    <a:pt x="488" y="3666"/>
                  </a:lnTo>
                  <a:lnTo>
                    <a:pt x="445" y="3651"/>
                  </a:lnTo>
                  <a:lnTo>
                    <a:pt x="405" y="3631"/>
                  </a:lnTo>
                  <a:lnTo>
                    <a:pt x="368" y="3606"/>
                  </a:lnTo>
                  <a:lnTo>
                    <a:pt x="335" y="3577"/>
                  </a:lnTo>
                  <a:lnTo>
                    <a:pt x="305" y="3544"/>
                  </a:lnTo>
                  <a:lnTo>
                    <a:pt x="280" y="3506"/>
                  </a:lnTo>
                  <a:lnTo>
                    <a:pt x="260" y="3466"/>
                  </a:lnTo>
                  <a:lnTo>
                    <a:pt x="244" y="3424"/>
                  </a:lnTo>
                  <a:lnTo>
                    <a:pt x="235" y="3379"/>
                  </a:lnTo>
                  <a:lnTo>
                    <a:pt x="233" y="3332"/>
                  </a:lnTo>
                  <a:lnTo>
                    <a:pt x="233" y="1605"/>
                  </a:lnTo>
                  <a:lnTo>
                    <a:pt x="188" y="1569"/>
                  </a:lnTo>
                  <a:lnTo>
                    <a:pt x="146" y="1528"/>
                  </a:lnTo>
                  <a:lnTo>
                    <a:pt x="110" y="1483"/>
                  </a:lnTo>
                  <a:lnTo>
                    <a:pt x="78" y="1434"/>
                  </a:lnTo>
                  <a:lnTo>
                    <a:pt x="51" y="1382"/>
                  </a:lnTo>
                  <a:lnTo>
                    <a:pt x="30" y="1328"/>
                  </a:lnTo>
                  <a:lnTo>
                    <a:pt x="14" y="1270"/>
                  </a:lnTo>
                  <a:lnTo>
                    <a:pt x="4" y="1210"/>
                  </a:lnTo>
                  <a:lnTo>
                    <a:pt x="0" y="1149"/>
                  </a:lnTo>
                  <a:lnTo>
                    <a:pt x="4" y="1087"/>
                  </a:lnTo>
                  <a:lnTo>
                    <a:pt x="14" y="1028"/>
                  </a:lnTo>
                  <a:lnTo>
                    <a:pt x="30" y="971"/>
                  </a:lnTo>
                  <a:lnTo>
                    <a:pt x="51" y="915"/>
                  </a:lnTo>
                  <a:lnTo>
                    <a:pt x="78" y="864"/>
                  </a:lnTo>
                  <a:lnTo>
                    <a:pt x="110" y="815"/>
                  </a:lnTo>
                  <a:lnTo>
                    <a:pt x="146" y="770"/>
                  </a:lnTo>
                  <a:lnTo>
                    <a:pt x="188" y="728"/>
                  </a:lnTo>
                  <a:lnTo>
                    <a:pt x="233" y="692"/>
                  </a:lnTo>
                  <a:lnTo>
                    <a:pt x="233" y="344"/>
                  </a:lnTo>
                  <a:lnTo>
                    <a:pt x="235" y="297"/>
                  </a:lnTo>
                  <a:lnTo>
                    <a:pt x="244" y="252"/>
                  </a:lnTo>
                  <a:lnTo>
                    <a:pt x="260" y="210"/>
                  </a:lnTo>
                  <a:lnTo>
                    <a:pt x="280" y="170"/>
                  </a:lnTo>
                  <a:lnTo>
                    <a:pt x="305" y="134"/>
                  </a:lnTo>
                  <a:lnTo>
                    <a:pt x="335" y="101"/>
                  </a:lnTo>
                  <a:lnTo>
                    <a:pt x="368" y="71"/>
                  </a:lnTo>
                  <a:lnTo>
                    <a:pt x="405" y="47"/>
                  </a:lnTo>
                  <a:lnTo>
                    <a:pt x="445" y="27"/>
                  </a:lnTo>
                  <a:lnTo>
                    <a:pt x="488" y="11"/>
                  </a:lnTo>
                  <a:lnTo>
                    <a:pt x="534"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5" name="Freeform 173"/>
            <p:cNvSpPr>
              <a:spLocks noEditPoints="1"/>
            </p:cNvSpPr>
            <p:nvPr/>
          </p:nvSpPr>
          <p:spPr bwMode="auto">
            <a:xfrm>
              <a:off x="6604000" y="3287713"/>
              <a:ext cx="614362" cy="1946275"/>
            </a:xfrm>
            <a:custGeom>
              <a:avLst/>
              <a:gdLst>
                <a:gd name="T0" fmla="*/ 476 w 1161"/>
                <a:gd name="T1" fmla="*/ 3383 h 3678"/>
                <a:gd name="T2" fmla="*/ 553 w 1161"/>
                <a:gd name="T3" fmla="*/ 3445 h 3678"/>
                <a:gd name="T4" fmla="*/ 653 w 1161"/>
                <a:gd name="T5" fmla="*/ 3423 h 3678"/>
                <a:gd name="T6" fmla="*/ 697 w 1161"/>
                <a:gd name="T7" fmla="*/ 3332 h 3678"/>
                <a:gd name="T8" fmla="*/ 521 w 1161"/>
                <a:gd name="T9" fmla="*/ 3099 h 3678"/>
                <a:gd name="T10" fmla="*/ 501 w 1161"/>
                <a:gd name="T11" fmla="*/ 2193 h 3678"/>
                <a:gd name="T12" fmla="*/ 372 w 1161"/>
                <a:gd name="T13" fmla="*/ 2254 h 3678"/>
                <a:gd name="T14" fmla="*/ 320 w 1161"/>
                <a:gd name="T15" fmla="*/ 2300 h 3678"/>
                <a:gd name="T16" fmla="*/ 280 w 1161"/>
                <a:gd name="T17" fmla="*/ 2355 h 3678"/>
                <a:gd name="T18" fmla="*/ 247 w 1161"/>
                <a:gd name="T19" fmla="*/ 2432 h 3678"/>
                <a:gd name="T20" fmla="*/ 234 w 1161"/>
                <a:gd name="T21" fmla="*/ 2561 h 3678"/>
                <a:gd name="T22" fmla="*/ 253 w 1161"/>
                <a:gd name="T23" fmla="*/ 2643 h 3678"/>
                <a:gd name="T24" fmla="*/ 298 w 1161"/>
                <a:gd name="T25" fmla="*/ 2729 h 3678"/>
                <a:gd name="T26" fmla="*/ 370 w 1161"/>
                <a:gd name="T27" fmla="*/ 2802 h 3678"/>
                <a:gd name="T28" fmla="*/ 464 w 1161"/>
                <a:gd name="T29" fmla="*/ 2851 h 3678"/>
                <a:gd name="T30" fmla="*/ 620 w 1161"/>
                <a:gd name="T31" fmla="*/ 2870 h 3678"/>
                <a:gd name="T32" fmla="*/ 760 w 1161"/>
                <a:gd name="T33" fmla="*/ 2822 h 3678"/>
                <a:gd name="T34" fmla="*/ 815 w 1161"/>
                <a:gd name="T35" fmla="*/ 2780 h 3678"/>
                <a:gd name="T36" fmla="*/ 880 w 1161"/>
                <a:gd name="T37" fmla="*/ 2701 h 3678"/>
                <a:gd name="T38" fmla="*/ 913 w 1161"/>
                <a:gd name="T39" fmla="*/ 2624 h 3678"/>
                <a:gd name="T40" fmla="*/ 926 w 1161"/>
                <a:gd name="T41" fmla="*/ 2495 h 3678"/>
                <a:gd name="T42" fmla="*/ 907 w 1161"/>
                <a:gd name="T43" fmla="*/ 2413 h 3678"/>
                <a:gd name="T44" fmla="*/ 861 w 1161"/>
                <a:gd name="T45" fmla="*/ 2327 h 3678"/>
                <a:gd name="T46" fmla="*/ 789 w 1161"/>
                <a:gd name="T47" fmla="*/ 2254 h 3678"/>
                <a:gd name="T48" fmla="*/ 697 w 1161"/>
                <a:gd name="T49" fmla="*/ 2205 h 3678"/>
                <a:gd name="T50" fmla="*/ 580 w 1161"/>
                <a:gd name="T51" fmla="*/ 230 h 3678"/>
                <a:gd name="T52" fmla="*/ 489 w 1161"/>
                <a:gd name="T53" fmla="*/ 272 h 3678"/>
                <a:gd name="T54" fmla="*/ 464 w 1161"/>
                <a:gd name="T55" fmla="*/ 1965 h 3678"/>
                <a:gd name="T56" fmla="*/ 697 w 1161"/>
                <a:gd name="T57" fmla="*/ 1965 h 3678"/>
                <a:gd name="T58" fmla="*/ 671 w 1161"/>
                <a:gd name="T59" fmla="*/ 272 h 3678"/>
                <a:gd name="T60" fmla="*/ 580 w 1161"/>
                <a:gd name="T61" fmla="*/ 230 h 3678"/>
                <a:gd name="T62" fmla="*/ 716 w 1161"/>
                <a:gd name="T63" fmla="*/ 27 h 3678"/>
                <a:gd name="T64" fmla="*/ 856 w 1161"/>
                <a:gd name="T65" fmla="*/ 134 h 3678"/>
                <a:gd name="T66" fmla="*/ 925 w 1161"/>
                <a:gd name="T67" fmla="*/ 297 h 3678"/>
                <a:gd name="T68" fmla="*/ 1014 w 1161"/>
                <a:gd name="T69" fmla="*/ 2150 h 3678"/>
                <a:gd name="T70" fmla="*/ 1131 w 1161"/>
                <a:gd name="T71" fmla="*/ 2349 h 3678"/>
                <a:gd name="T72" fmla="*/ 1157 w 1161"/>
                <a:gd name="T73" fmla="*/ 2590 h 3678"/>
                <a:gd name="T74" fmla="*/ 1083 w 1161"/>
                <a:gd name="T75" fmla="*/ 2814 h 3678"/>
                <a:gd name="T76" fmla="*/ 928 w 1161"/>
                <a:gd name="T77" fmla="*/ 2985 h 3678"/>
                <a:gd name="T78" fmla="*/ 901 w 1161"/>
                <a:gd name="T79" fmla="*/ 3466 h 3678"/>
                <a:gd name="T80" fmla="*/ 793 w 1161"/>
                <a:gd name="T81" fmla="*/ 3606 h 3678"/>
                <a:gd name="T82" fmla="*/ 627 w 1161"/>
                <a:gd name="T83" fmla="*/ 3674 h 3678"/>
                <a:gd name="T84" fmla="*/ 445 w 1161"/>
                <a:gd name="T85" fmla="*/ 3651 h 3678"/>
                <a:gd name="T86" fmla="*/ 304 w 1161"/>
                <a:gd name="T87" fmla="*/ 3544 h 3678"/>
                <a:gd name="T88" fmla="*/ 235 w 1161"/>
                <a:gd name="T89" fmla="*/ 3379 h 3678"/>
                <a:gd name="T90" fmla="*/ 146 w 1161"/>
                <a:gd name="T91" fmla="*/ 2906 h 3678"/>
                <a:gd name="T92" fmla="*/ 28 w 1161"/>
                <a:gd name="T93" fmla="*/ 2707 h 3678"/>
                <a:gd name="T94" fmla="*/ 4 w 1161"/>
                <a:gd name="T95" fmla="*/ 2467 h 3678"/>
                <a:gd name="T96" fmla="*/ 77 w 1161"/>
                <a:gd name="T97" fmla="*/ 2244 h 3678"/>
                <a:gd name="T98" fmla="*/ 231 w 1161"/>
                <a:gd name="T99" fmla="*/ 2071 h 3678"/>
                <a:gd name="T100" fmla="*/ 259 w 1161"/>
                <a:gd name="T101" fmla="*/ 210 h 3678"/>
                <a:gd name="T102" fmla="*/ 367 w 1161"/>
                <a:gd name="T103" fmla="*/ 71 h 3678"/>
                <a:gd name="T104" fmla="*/ 533 w 1161"/>
                <a:gd name="T105" fmla="*/ 3 h 3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1" h="3678">
                  <a:moveTo>
                    <a:pt x="464" y="3091"/>
                  </a:moveTo>
                  <a:lnTo>
                    <a:pt x="464" y="3332"/>
                  </a:lnTo>
                  <a:lnTo>
                    <a:pt x="466" y="3359"/>
                  </a:lnTo>
                  <a:lnTo>
                    <a:pt x="476" y="3383"/>
                  </a:lnTo>
                  <a:lnTo>
                    <a:pt x="489" y="3405"/>
                  </a:lnTo>
                  <a:lnTo>
                    <a:pt x="507" y="3423"/>
                  </a:lnTo>
                  <a:lnTo>
                    <a:pt x="529" y="3435"/>
                  </a:lnTo>
                  <a:lnTo>
                    <a:pt x="553" y="3445"/>
                  </a:lnTo>
                  <a:lnTo>
                    <a:pt x="580" y="3447"/>
                  </a:lnTo>
                  <a:lnTo>
                    <a:pt x="607" y="3445"/>
                  </a:lnTo>
                  <a:lnTo>
                    <a:pt x="631" y="3435"/>
                  </a:lnTo>
                  <a:lnTo>
                    <a:pt x="653" y="3423"/>
                  </a:lnTo>
                  <a:lnTo>
                    <a:pt x="671" y="3405"/>
                  </a:lnTo>
                  <a:lnTo>
                    <a:pt x="685" y="3383"/>
                  </a:lnTo>
                  <a:lnTo>
                    <a:pt x="693" y="3359"/>
                  </a:lnTo>
                  <a:lnTo>
                    <a:pt x="697" y="3332"/>
                  </a:lnTo>
                  <a:lnTo>
                    <a:pt x="697" y="3091"/>
                  </a:lnTo>
                  <a:lnTo>
                    <a:pt x="639" y="3099"/>
                  </a:lnTo>
                  <a:lnTo>
                    <a:pt x="580" y="3103"/>
                  </a:lnTo>
                  <a:lnTo>
                    <a:pt x="521" y="3099"/>
                  </a:lnTo>
                  <a:lnTo>
                    <a:pt x="464" y="3091"/>
                  </a:lnTo>
                  <a:close/>
                  <a:moveTo>
                    <a:pt x="580" y="2184"/>
                  </a:moveTo>
                  <a:lnTo>
                    <a:pt x="540" y="2186"/>
                  </a:lnTo>
                  <a:lnTo>
                    <a:pt x="501" y="2193"/>
                  </a:lnTo>
                  <a:lnTo>
                    <a:pt x="464" y="2205"/>
                  </a:lnTo>
                  <a:lnTo>
                    <a:pt x="431" y="2218"/>
                  </a:lnTo>
                  <a:lnTo>
                    <a:pt x="400" y="2234"/>
                  </a:lnTo>
                  <a:lnTo>
                    <a:pt x="372" y="2254"/>
                  </a:lnTo>
                  <a:lnTo>
                    <a:pt x="370" y="2254"/>
                  </a:lnTo>
                  <a:lnTo>
                    <a:pt x="370" y="2254"/>
                  </a:lnTo>
                  <a:lnTo>
                    <a:pt x="344" y="2276"/>
                  </a:lnTo>
                  <a:lnTo>
                    <a:pt x="320" y="2300"/>
                  </a:lnTo>
                  <a:lnTo>
                    <a:pt x="298" y="2327"/>
                  </a:lnTo>
                  <a:lnTo>
                    <a:pt x="298" y="2327"/>
                  </a:lnTo>
                  <a:lnTo>
                    <a:pt x="297" y="2328"/>
                  </a:lnTo>
                  <a:lnTo>
                    <a:pt x="280" y="2355"/>
                  </a:lnTo>
                  <a:lnTo>
                    <a:pt x="266" y="2383"/>
                  </a:lnTo>
                  <a:lnTo>
                    <a:pt x="253" y="2413"/>
                  </a:lnTo>
                  <a:lnTo>
                    <a:pt x="250" y="2422"/>
                  </a:lnTo>
                  <a:lnTo>
                    <a:pt x="247" y="2432"/>
                  </a:lnTo>
                  <a:lnTo>
                    <a:pt x="240" y="2462"/>
                  </a:lnTo>
                  <a:lnTo>
                    <a:pt x="234" y="2495"/>
                  </a:lnTo>
                  <a:lnTo>
                    <a:pt x="231" y="2528"/>
                  </a:lnTo>
                  <a:lnTo>
                    <a:pt x="234" y="2561"/>
                  </a:lnTo>
                  <a:lnTo>
                    <a:pt x="240" y="2594"/>
                  </a:lnTo>
                  <a:lnTo>
                    <a:pt x="247" y="2624"/>
                  </a:lnTo>
                  <a:lnTo>
                    <a:pt x="250" y="2634"/>
                  </a:lnTo>
                  <a:lnTo>
                    <a:pt x="253" y="2643"/>
                  </a:lnTo>
                  <a:lnTo>
                    <a:pt x="265" y="2673"/>
                  </a:lnTo>
                  <a:lnTo>
                    <a:pt x="279" y="2701"/>
                  </a:lnTo>
                  <a:lnTo>
                    <a:pt x="297" y="2728"/>
                  </a:lnTo>
                  <a:lnTo>
                    <a:pt x="298" y="2729"/>
                  </a:lnTo>
                  <a:lnTo>
                    <a:pt x="319" y="2756"/>
                  </a:lnTo>
                  <a:lnTo>
                    <a:pt x="344" y="2780"/>
                  </a:lnTo>
                  <a:lnTo>
                    <a:pt x="370" y="2801"/>
                  </a:lnTo>
                  <a:lnTo>
                    <a:pt x="370" y="2802"/>
                  </a:lnTo>
                  <a:lnTo>
                    <a:pt x="370" y="2802"/>
                  </a:lnTo>
                  <a:lnTo>
                    <a:pt x="400" y="2822"/>
                  </a:lnTo>
                  <a:lnTo>
                    <a:pt x="431" y="2838"/>
                  </a:lnTo>
                  <a:lnTo>
                    <a:pt x="464" y="2851"/>
                  </a:lnTo>
                  <a:lnTo>
                    <a:pt x="501" y="2863"/>
                  </a:lnTo>
                  <a:lnTo>
                    <a:pt x="540" y="2870"/>
                  </a:lnTo>
                  <a:lnTo>
                    <a:pt x="580" y="2872"/>
                  </a:lnTo>
                  <a:lnTo>
                    <a:pt x="620" y="2870"/>
                  </a:lnTo>
                  <a:lnTo>
                    <a:pt x="659" y="2863"/>
                  </a:lnTo>
                  <a:lnTo>
                    <a:pt x="696" y="2851"/>
                  </a:lnTo>
                  <a:lnTo>
                    <a:pt x="729" y="2838"/>
                  </a:lnTo>
                  <a:lnTo>
                    <a:pt x="760" y="2822"/>
                  </a:lnTo>
                  <a:lnTo>
                    <a:pt x="788" y="2802"/>
                  </a:lnTo>
                  <a:lnTo>
                    <a:pt x="789" y="2802"/>
                  </a:lnTo>
                  <a:lnTo>
                    <a:pt x="789" y="2801"/>
                  </a:lnTo>
                  <a:lnTo>
                    <a:pt x="815" y="2780"/>
                  </a:lnTo>
                  <a:lnTo>
                    <a:pt x="839" y="2756"/>
                  </a:lnTo>
                  <a:lnTo>
                    <a:pt x="861" y="2729"/>
                  </a:lnTo>
                  <a:lnTo>
                    <a:pt x="863" y="2728"/>
                  </a:lnTo>
                  <a:lnTo>
                    <a:pt x="880" y="2701"/>
                  </a:lnTo>
                  <a:lnTo>
                    <a:pt x="895" y="2673"/>
                  </a:lnTo>
                  <a:lnTo>
                    <a:pt x="907" y="2643"/>
                  </a:lnTo>
                  <a:lnTo>
                    <a:pt x="909" y="2634"/>
                  </a:lnTo>
                  <a:lnTo>
                    <a:pt x="913" y="2624"/>
                  </a:lnTo>
                  <a:lnTo>
                    <a:pt x="921" y="2594"/>
                  </a:lnTo>
                  <a:lnTo>
                    <a:pt x="926" y="2561"/>
                  </a:lnTo>
                  <a:lnTo>
                    <a:pt x="928" y="2528"/>
                  </a:lnTo>
                  <a:lnTo>
                    <a:pt x="926" y="2495"/>
                  </a:lnTo>
                  <a:lnTo>
                    <a:pt x="921" y="2462"/>
                  </a:lnTo>
                  <a:lnTo>
                    <a:pt x="913" y="2432"/>
                  </a:lnTo>
                  <a:lnTo>
                    <a:pt x="909" y="2422"/>
                  </a:lnTo>
                  <a:lnTo>
                    <a:pt x="907" y="2413"/>
                  </a:lnTo>
                  <a:lnTo>
                    <a:pt x="895" y="2383"/>
                  </a:lnTo>
                  <a:lnTo>
                    <a:pt x="880" y="2355"/>
                  </a:lnTo>
                  <a:lnTo>
                    <a:pt x="863" y="2328"/>
                  </a:lnTo>
                  <a:lnTo>
                    <a:pt x="861" y="2327"/>
                  </a:lnTo>
                  <a:lnTo>
                    <a:pt x="840" y="2301"/>
                  </a:lnTo>
                  <a:lnTo>
                    <a:pt x="815" y="2276"/>
                  </a:lnTo>
                  <a:lnTo>
                    <a:pt x="789" y="2255"/>
                  </a:lnTo>
                  <a:lnTo>
                    <a:pt x="789" y="2254"/>
                  </a:lnTo>
                  <a:lnTo>
                    <a:pt x="788" y="2254"/>
                  </a:lnTo>
                  <a:lnTo>
                    <a:pt x="760" y="2234"/>
                  </a:lnTo>
                  <a:lnTo>
                    <a:pt x="729" y="2218"/>
                  </a:lnTo>
                  <a:lnTo>
                    <a:pt x="697" y="2205"/>
                  </a:lnTo>
                  <a:lnTo>
                    <a:pt x="659" y="2193"/>
                  </a:lnTo>
                  <a:lnTo>
                    <a:pt x="620" y="2186"/>
                  </a:lnTo>
                  <a:lnTo>
                    <a:pt x="580" y="2184"/>
                  </a:lnTo>
                  <a:close/>
                  <a:moveTo>
                    <a:pt x="580" y="230"/>
                  </a:moveTo>
                  <a:lnTo>
                    <a:pt x="553" y="232"/>
                  </a:lnTo>
                  <a:lnTo>
                    <a:pt x="529" y="242"/>
                  </a:lnTo>
                  <a:lnTo>
                    <a:pt x="507" y="255"/>
                  </a:lnTo>
                  <a:lnTo>
                    <a:pt x="489" y="272"/>
                  </a:lnTo>
                  <a:lnTo>
                    <a:pt x="476" y="293"/>
                  </a:lnTo>
                  <a:lnTo>
                    <a:pt x="466" y="318"/>
                  </a:lnTo>
                  <a:lnTo>
                    <a:pt x="464" y="344"/>
                  </a:lnTo>
                  <a:lnTo>
                    <a:pt x="464" y="1965"/>
                  </a:lnTo>
                  <a:lnTo>
                    <a:pt x="521" y="1957"/>
                  </a:lnTo>
                  <a:lnTo>
                    <a:pt x="580" y="1953"/>
                  </a:lnTo>
                  <a:lnTo>
                    <a:pt x="639" y="1957"/>
                  </a:lnTo>
                  <a:lnTo>
                    <a:pt x="697" y="1965"/>
                  </a:lnTo>
                  <a:lnTo>
                    <a:pt x="697" y="344"/>
                  </a:lnTo>
                  <a:lnTo>
                    <a:pt x="693" y="318"/>
                  </a:lnTo>
                  <a:lnTo>
                    <a:pt x="685" y="293"/>
                  </a:lnTo>
                  <a:lnTo>
                    <a:pt x="671" y="272"/>
                  </a:lnTo>
                  <a:lnTo>
                    <a:pt x="653" y="255"/>
                  </a:lnTo>
                  <a:lnTo>
                    <a:pt x="631" y="242"/>
                  </a:lnTo>
                  <a:lnTo>
                    <a:pt x="607" y="232"/>
                  </a:lnTo>
                  <a:lnTo>
                    <a:pt x="580" y="230"/>
                  </a:lnTo>
                  <a:close/>
                  <a:moveTo>
                    <a:pt x="580" y="0"/>
                  </a:moveTo>
                  <a:lnTo>
                    <a:pt x="627" y="3"/>
                  </a:lnTo>
                  <a:lnTo>
                    <a:pt x="673" y="11"/>
                  </a:lnTo>
                  <a:lnTo>
                    <a:pt x="716" y="27"/>
                  </a:lnTo>
                  <a:lnTo>
                    <a:pt x="756" y="47"/>
                  </a:lnTo>
                  <a:lnTo>
                    <a:pt x="793" y="71"/>
                  </a:lnTo>
                  <a:lnTo>
                    <a:pt x="826" y="101"/>
                  </a:lnTo>
                  <a:lnTo>
                    <a:pt x="856" y="134"/>
                  </a:lnTo>
                  <a:lnTo>
                    <a:pt x="881" y="170"/>
                  </a:lnTo>
                  <a:lnTo>
                    <a:pt x="901" y="210"/>
                  </a:lnTo>
                  <a:lnTo>
                    <a:pt x="915" y="252"/>
                  </a:lnTo>
                  <a:lnTo>
                    <a:pt x="925" y="297"/>
                  </a:lnTo>
                  <a:lnTo>
                    <a:pt x="928" y="344"/>
                  </a:lnTo>
                  <a:lnTo>
                    <a:pt x="928" y="2071"/>
                  </a:lnTo>
                  <a:lnTo>
                    <a:pt x="973" y="2108"/>
                  </a:lnTo>
                  <a:lnTo>
                    <a:pt x="1014" y="2150"/>
                  </a:lnTo>
                  <a:lnTo>
                    <a:pt x="1050" y="2194"/>
                  </a:lnTo>
                  <a:lnTo>
                    <a:pt x="1083" y="2244"/>
                  </a:lnTo>
                  <a:lnTo>
                    <a:pt x="1110" y="2295"/>
                  </a:lnTo>
                  <a:lnTo>
                    <a:pt x="1131" y="2349"/>
                  </a:lnTo>
                  <a:lnTo>
                    <a:pt x="1147" y="2407"/>
                  </a:lnTo>
                  <a:lnTo>
                    <a:pt x="1157" y="2467"/>
                  </a:lnTo>
                  <a:lnTo>
                    <a:pt x="1161" y="2528"/>
                  </a:lnTo>
                  <a:lnTo>
                    <a:pt x="1157" y="2590"/>
                  </a:lnTo>
                  <a:lnTo>
                    <a:pt x="1147" y="2649"/>
                  </a:lnTo>
                  <a:lnTo>
                    <a:pt x="1131" y="2707"/>
                  </a:lnTo>
                  <a:lnTo>
                    <a:pt x="1110" y="2761"/>
                  </a:lnTo>
                  <a:lnTo>
                    <a:pt x="1083" y="2814"/>
                  </a:lnTo>
                  <a:lnTo>
                    <a:pt x="1050" y="2862"/>
                  </a:lnTo>
                  <a:lnTo>
                    <a:pt x="1014" y="2906"/>
                  </a:lnTo>
                  <a:lnTo>
                    <a:pt x="973" y="2948"/>
                  </a:lnTo>
                  <a:lnTo>
                    <a:pt x="928" y="2985"/>
                  </a:lnTo>
                  <a:lnTo>
                    <a:pt x="928" y="3332"/>
                  </a:lnTo>
                  <a:lnTo>
                    <a:pt x="925" y="3379"/>
                  </a:lnTo>
                  <a:lnTo>
                    <a:pt x="915" y="3424"/>
                  </a:lnTo>
                  <a:lnTo>
                    <a:pt x="901" y="3466"/>
                  </a:lnTo>
                  <a:lnTo>
                    <a:pt x="881" y="3506"/>
                  </a:lnTo>
                  <a:lnTo>
                    <a:pt x="856" y="3544"/>
                  </a:lnTo>
                  <a:lnTo>
                    <a:pt x="826" y="3577"/>
                  </a:lnTo>
                  <a:lnTo>
                    <a:pt x="793" y="3606"/>
                  </a:lnTo>
                  <a:lnTo>
                    <a:pt x="756" y="3631"/>
                  </a:lnTo>
                  <a:lnTo>
                    <a:pt x="716" y="3651"/>
                  </a:lnTo>
                  <a:lnTo>
                    <a:pt x="673" y="3666"/>
                  </a:lnTo>
                  <a:lnTo>
                    <a:pt x="627" y="3674"/>
                  </a:lnTo>
                  <a:lnTo>
                    <a:pt x="580" y="3678"/>
                  </a:lnTo>
                  <a:lnTo>
                    <a:pt x="533" y="3674"/>
                  </a:lnTo>
                  <a:lnTo>
                    <a:pt x="488" y="3666"/>
                  </a:lnTo>
                  <a:lnTo>
                    <a:pt x="445" y="3651"/>
                  </a:lnTo>
                  <a:lnTo>
                    <a:pt x="405" y="3631"/>
                  </a:lnTo>
                  <a:lnTo>
                    <a:pt x="367" y="3606"/>
                  </a:lnTo>
                  <a:lnTo>
                    <a:pt x="334" y="3577"/>
                  </a:lnTo>
                  <a:lnTo>
                    <a:pt x="304" y="3544"/>
                  </a:lnTo>
                  <a:lnTo>
                    <a:pt x="279" y="3506"/>
                  </a:lnTo>
                  <a:lnTo>
                    <a:pt x="259" y="3466"/>
                  </a:lnTo>
                  <a:lnTo>
                    <a:pt x="243" y="3424"/>
                  </a:lnTo>
                  <a:lnTo>
                    <a:pt x="235" y="3379"/>
                  </a:lnTo>
                  <a:lnTo>
                    <a:pt x="231" y="3332"/>
                  </a:lnTo>
                  <a:lnTo>
                    <a:pt x="231" y="2985"/>
                  </a:lnTo>
                  <a:lnTo>
                    <a:pt x="186" y="2948"/>
                  </a:lnTo>
                  <a:lnTo>
                    <a:pt x="146" y="2906"/>
                  </a:lnTo>
                  <a:lnTo>
                    <a:pt x="109" y="2862"/>
                  </a:lnTo>
                  <a:lnTo>
                    <a:pt x="77" y="2814"/>
                  </a:lnTo>
                  <a:lnTo>
                    <a:pt x="50" y="2761"/>
                  </a:lnTo>
                  <a:lnTo>
                    <a:pt x="28" y="2707"/>
                  </a:lnTo>
                  <a:lnTo>
                    <a:pt x="13" y="2649"/>
                  </a:lnTo>
                  <a:lnTo>
                    <a:pt x="4" y="2590"/>
                  </a:lnTo>
                  <a:lnTo>
                    <a:pt x="0" y="2528"/>
                  </a:lnTo>
                  <a:lnTo>
                    <a:pt x="4" y="2467"/>
                  </a:lnTo>
                  <a:lnTo>
                    <a:pt x="13" y="2407"/>
                  </a:lnTo>
                  <a:lnTo>
                    <a:pt x="28" y="2349"/>
                  </a:lnTo>
                  <a:lnTo>
                    <a:pt x="50" y="2295"/>
                  </a:lnTo>
                  <a:lnTo>
                    <a:pt x="77" y="2244"/>
                  </a:lnTo>
                  <a:lnTo>
                    <a:pt x="109" y="2194"/>
                  </a:lnTo>
                  <a:lnTo>
                    <a:pt x="146" y="2150"/>
                  </a:lnTo>
                  <a:lnTo>
                    <a:pt x="186" y="2108"/>
                  </a:lnTo>
                  <a:lnTo>
                    <a:pt x="231" y="2071"/>
                  </a:lnTo>
                  <a:lnTo>
                    <a:pt x="231" y="344"/>
                  </a:lnTo>
                  <a:lnTo>
                    <a:pt x="235" y="297"/>
                  </a:lnTo>
                  <a:lnTo>
                    <a:pt x="243" y="252"/>
                  </a:lnTo>
                  <a:lnTo>
                    <a:pt x="259" y="210"/>
                  </a:lnTo>
                  <a:lnTo>
                    <a:pt x="279" y="170"/>
                  </a:lnTo>
                  <a:lnTo>
                    <a:pt x="304" y="134"/>
                  </a:lnTo>
                  <a:lnTo>
                    <a:pt x="334" y="101"/>
                  </a:lnTo>
                  <a:lnTo>
                    <a:pt x="367" y="71"/>
                  </a:lnTo>
                  <a:lnTo>
                    <a:pt x="405" y="47"/>
                  </a:lnTo>
                  <a:lnTo>
                    <a:pt x="445" y="27"/>
                  </a:lnTo>
                  <a:lnTo>
                    <a:pt x="488" y="11"/>
                  </a:lnTo>
                  <a:lnTo>
                    <a:pt x="533" y="3"/>
                  </a:lnTo>
                  <a:lnTo>
                    <a:pt x="580" y="0"/>
                  </a:lnTo>
                  <a:close/>
                </a:path>
              </a:pathLst>
            </a:custGeom>
            <a:grpFill/>
            <a:ln w="0">
              <a:noFill/>
              <a:prstDash val="solid"/>
              <a:round/>
            </a:ln>
          </p:spPr>
          <p:txBody>
            <a:bodyPr vert="horz" wrap="square" lIns="91428" tIns="45714" rIns="91428" bIns="45714" numCol="1" anchor="t" anchorCtr="0" compatLnSpc="1"/>
            <a:lstStyle/>
            <a:p>
              <a:endParaRPr lang="ru-RU" sz="3600">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27" name="Rectangle 30"/>
          <p:cNvSpPr/>
          <p:nvPr/>
        </p:nvSpPr>
        <p:spPr>
          <a:xfrm>
            <a:off x="1447800" y="2690495"/>
            <a:ext cx="2520000" cy="953135"/>
          </a:xfrm>
          <a:prstGeom prst="rect">
            <a:avLst/>
          </a:prstGeom>
        </p:spPr>
        <p:txBody>
          <a:bodyPr wrap="square">
            <a:spAutoFit/>
          </a:bodyPr>
          <a:lstStyle/>
          <a:p>
            <a:pPr lvl="0" defTabSz="914400">
              <a:defRPr/>
            </a:pPr>
            <a:r>
              <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rPr>
              <a:t>（1）白色思考帽。白色是中立而客观、理性的。戴上白色思考帽，人们关注的是客观事实、目标规则和数据。</a:t>
            </a:r>
            <a:endParaRPr lang="zh-CN" altLang="en-US" sz="1400" b="1" dirty="0">
              <a:solidFill>
                <a:schemeClr val="tx1">
                  <a:lumMod val="75000"/>
                  <a:lumOff val="25000"/>
                </a:schemeClr>
              </a:soli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29" name="Rectangle 30"/>
          <p:cNvSpPr/>
          <p:nvPr/>
        </p:nvSpPr>
        <p:spPr>
          <a:xfrm>
            <a:off x="5003800" y="2690495"/>
            <a:ext cx="2520000" cy="11684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绿色思考帽。绿色代表茵茵芳草，象征勃勃生机。绿色思考帽寓意创造力和主观直觉想象力，它具有创造性思考、头脑风暴、求异思维等功能。</a:t>
            </a:r>
            <a:endPar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1" name="Rectangle 30"/>
          <p:cNvSpPr/>
          <p:nvPr/>
        </p:nvSpPr>
        <p:spPr>
          <a:xfrm>
            <a:off x="8859423" y="2690479"/>
            <a:ext cx="2520000" cy="11684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（3）黄色思考帽。黄色代表价值与肯定。戴上黄色思考帽，人们可以从正面考虑问题，表达乐观的、满怀希望的、建设性的观点。</a:t>
            </a:r>
            <a:endPar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3" name="Rectangle 30"/>
          <p:cNvSpPr/>
          <p:nvPr/>
        </p:nvSpPr>
        <p:spPr>
          <a:xfrm>
            <a:off x="1447800" y="4404360"/>
            <a:ext cx="2520000" cy="11684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（4）黑色思考帽。戴上黑色思考帽，人们可以运用否定、怀疑、质疑的看法，合乎逻辑地进行批判，尽情发表负面的意见，找出逻辑上的错误。</a:t>
            </a:r>
            <a:endPar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5" name="Rectangle 30"/>
          <p:cNvSpPr/>
          <p:nvPr/>
        </p:nvSpPr>
        <p:spPr>
          <a:xfrm>
            <a:off x="5003800" y="4404360"/>
            <a:ext cx="2520000" cy="11684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（5）红色思考帽。红色是情感的色彩。戴上红色思考帽，人们可以表现自己的情绪，还可以表达直觉、感受、预感等方面的看法。</a:t>
            </a:r>
            <a:endPar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37" name="Rectangle 30"/>
          <p:cNvSpPr/>
          <p:nvPr/>
        </p:nvSpPr>
        <p:spPr>
          <a:xfrm>
            <a:off x="8859423" y="4404622"/>
            <a:ext cx="2520000" cy="11684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rPr>
              <a:t>（6）蓝色思考帽。蓝色思考帽负责控制和调节思维过程。它负责控制各种思考帽的使用顺序，它规划和管理整个思考过程，并负责做出结论。</a:t>
            </a:r>
            <a:endParaRPr lang="zh-CN" altLang="en-US" sz="1400" b="1" noProof="0" dirty="0">
              <a:ln>
                <a:noFill/>
              </a:ln>
              <a:solidFill>
                <a:schemeClr val="tx1">
                  <a:lumMod val="75000"/>
                  <a:lumOff val="25000"/>
                </a:schemeClr>
              </a:solidFill>
              <a:effectLst/>
              <a:uLnTx/>
              <a:uFillTx/>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66" name="文本框 17"/>
          <p:cNvSpPr txBox="1"/>
          <p:nvPr/>
        </p:nvSpPr>
        <p:spPr>
          <a:xfrm>
            <a:off x="1088390" y="381635"/>
            <a:ext cx="793369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六顶思考帽分类</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3" name="文本框 42"/>
          <p:cNvSpPr txBox="1"/>
          <p:nvPr/>
        </p:nvSpPr>
        <p:spPr>
          <a:xfrm>
            <a:off x="1317625" y="1292860"/>
            <a:ext cx="9434830" cy="645160"/>
          </a:xfrm>
          <a:prstGeom prst="rect">
            <a:avLst/>
          </a:prstGeom>
          <a:noFill/>
        </p:spPr>
        <p:txBody>
          <a:bodyPr wrap="square" rtlCol="0" anchor="t">
            <a:spAutoFit/>
          </a:bodyPr>
          <a:p>
            <a:r>
              <a:rPr lang="zh-CN" altLang="en-US"/>
              <a:t>所谓六顶思考帽，是指使用六种不同颜色的帽子代表六种不同的思维模式。任何人都有能力使用以下六种基本思维模式。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1000"/>
                                        <p:tgtEl>
                                          <p:spTgt spid="37"/>
                                        </p:tgtEl>
                                      </p:cBhvr>
                                    </p:animEffect>
                                    <p:anim calcmode="lin" valueType="num">
                                      <p:cBhvr>
                                        <p:cTn id="33" dur="1000" fill="hold"/>
                                        <p:tgtEl>
                                          <p:spTgt spid="37"/>
                                        </p:tgtEl>
                                        <p:attrNameLst>
                                          <p:attrName>ppt_x</p:attrName>
                                        </p:attrNameLst>
                                      </p:cBhvr>
                                      <p:tavLst>
                                        <p:tav tm="0">
                                          <p:val>
                                            <p:strVal val="#ppt_x"/>
                                          </p:val>
                                        </p:tav>
                                        <p:tav tm="100000">
                                          <p:val>
                                            <p:strVal val="#ppt_x"/>
                                          </p:val>
                                        </p:tav>
                                      </p:tavLst>
                                    </p:anim>
                                    <p:anim calcmode="lin" valueType="num">
                                      <p:cBhvr>
                                        <p:cTn id="3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3" grpId="0"/>
      <p:bldP spid="35" grpId="0"/>
      <p:bldP spid="3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17"/>
          <p:cNvSpPr txBox="1"/>
          <p:nvPr/>
        </p:nvSpPr>
        <p:spPr>
          <a:xfrm>
            <a:off x="1048385" y="403860"/>
            <a:ext cx="824484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六顶思考帽的应用步骤</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 name="Group 3"/>
          <p:cNvGrpSpPr/>
          <p:nvPr/>
        </p:nvGrpSpPr>
        <p:grpSpPr>
          <a:xfrm>
            <a:off x="4467340" y="2018116"/>
            <a:ext cx="3257320" cy="3169144"/>
            <a:chOff x="4838931" y="2235457"/>
            <a:chExt cx="2514138" cy="2446080"/>
          </a:xfrm>
        </p:grpSpPr>
        <p:sp>
          <p:nvSpPr>
            <p:cNvPr id="3" name="Rectangle: Rounded Corners 4"/>
            <p:cNvSpPr/>
            <p:nvPr/>
          </p:nvSpPr>
          <p:spPr>
            <a:xfrm rot="18900000">
              <a:off x="4978611" y="2341108"/>
              <a:ext cx="2234778" cy="2234778"/>
            </a:xfrm>
            <a:prstGeom prst="roundRect">
              <a:avLst>
                <a:gd name="adj" fmla="val 20207"/>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Oval 5"/>
            <p:cNvSpPr/>
            <p:nvPr/>
          </p:nvSpPr>
          <p:spPr>
            <a:xfrm>
              <a:off x="4838931" y="223545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Oval 6"/>
            <p:cNvSpPr/>
            <p:nvPr/>
          </p:nvSpPr>
          <p:spPr>
            <a:xfrm>
              <a:off x="6267219" y="223545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6" name="Oval 7"/>
            <p:cNvSpPr/>
            <p:nvPr/>
          </p:nvSpPr>
          <p:spPr>
            <a:xfrm>
              <a:off x="4838931" y="3595687"/>
              <a:ext cx="1085850" cy="1085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Oval 8"/>
            <p:cNvSpPr/>
            <p:nvPr/>
          </p:nvSpPr>
          <p:spPr>
            <a:xfrm>
              <a:off x="6267219" y="3595687"/>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8" name="TextBox 9"/>
          <p:cNvSpPr txBox="1"/>
          <p:nvPr/>
        </p:nvSpPr>
        <p:spPr>
          <a:xfrm>
            <a:off x="4797374"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01</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10"/>
          <p:cNvSpPr txBox="1"/>
          <p:nvPr/>
        </p:nvSpPr>
        <p:spPr>
          <a:xfrm>
            <a:off x="6647866" y="2336809"/>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03</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TextBox 11"/>
          <p:cNvSpPr txBox="1"/>
          <p:nvPr/>
        </p:nvSpPr>
        <p:spPr>
          <a:xfrm>
            <a:off x="4797374"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02</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TextBox 12"/>
          <p:cNvSpPr txBox="1"/>
          <p:nvPr/>
        </p:nvSpPr>
        <p:spPr>
          <a:xfrm>
            <a:off x="6647866" y="4093035"/>
            <a:ext cx="746760" cy="768350"/>
          </a:xfrm>
          <a:prstGeom prst="rect">
            <a:avLst/>
          </a:prstGeom>
          <a:noFill/>
        </p:spPr>
        <p:txBody>
          <a:bodyPr wrap="none" rtlCol="0">
            <a:spAutoFit/>
          </a:bodyPr>
          <a:lstStyle/>
          <a:p>
            <a:pPr algn="ctr"/>
            <a:r>
              <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04</a:t>
            </a:r>
            <a:endParaRPr lang="en-US" sz="44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Rectangle 14"/>
          <p:cNvSpPr/>
          <p:nvPr/>
        </p:nvSpPr>
        <p:spPr>
          <a:xfrm>
            <a:off x="311785" y="2182495"/>
            <a:ext cx="3796030" cy="829945"/>
          </a:xfrm>
          <a:prstGeom prst="rect">
            <a:avLst/>
          </a:prstGeom>
          <a:solidFill>
            <a:schemeClr val="accent2"/>
          </a:solidFill>
        </p:spPr>
        <p:txBody>
          <a:bodyPr wrap="square">
            <a:spAutoFit/>
          </a:bodyPr>
          <a:lstStyle/>
          <a:p>
            <a:pPr algn="r"/>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（1）运用“白色思考帽”来思考、搜集各环节的信息，收取各个部门存在的问题，获得基础数据。</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Rectangle 16"/>
          <p:cNvSpPr/>
          <p:nvPr/>
        </p:nvSpPr>
        <p:spPr>
          <a:xfrm>
            <a:off x="8035290" y="1689735"/>
            <a:ext cx="3807460" cy="2061210"/>
          </a:xfrm>
          <a:prstGeom prst="rect">
            <a:avLst/>
          </a:prstGeom>
          <a:solidFill>
            <a:schemeClr val="accent1"/>
          </a:solidFill>
        </p:spPr>
        <p:txBody>
          <a:bodyPr wrap="squar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3）分别戴上“黄色思考帽”和“黑色思考帽”，对所有的想法从“光明面”和“良性面”进行逐个分析，对每一种想法的危险性和隐患进行分析，找出最佳切合点。“黄色思考帽”和“黑色思考帽”这两种思考方法，就好像是孟子的性善论和性恶论，都能进行否决或都进行肯定。</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4" name="Rectangle 18"/>
          <p:cNvSpPr/>
          <p:nvPr/>
        </p:nvSpPr>
        <p:spPr>
          <a:xfrm>
            <a:off x="312420" y="3576320"/>
            <a:ext cx="3795395" cy="1814830"/>
          </a:xfrm>
          <a:prstGeom prst="rect">
            <a:avLst/>
          </a:prstGeom>
          <a:solidFill>
            <a:schemeClr val="accent1"/>
          </a:solidFill>
        </p:spPr>
        <p:txBody>
          <a:bodyPr wrap="squar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2）戴上“绿色思考帽”，用创新思维来考虑这些问题，不是一个人思考，而是各层次管理人员都用创新的思维去思考，大家提出各自解决问题的办法、好的建议、好的措施。也许这些方法不对，甚至无法实施，但是，运用创新思考方式就是要跳出一般的思考模式。</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Rectangle 20"/>
          <p:cNvSpPr/>
          <p:nvPr/>
        </p:nvSpPr>
        <p:spPr>
          <a:xfrm>
            <a:off x="8035290" y="3961765"/>
            <a:ext cx="3807460" cy="1322070"/>
          </a:xfrm>
          <a:prstGeom prst="rect">
            <a:avLst/>
          </a:prstGeom>
          <a:solidFill>
            <a:schemeClr val="accent2"/>
          </a:solidFill>
        </p:spPr>
        <p:txBody>
          <a:bodyPr wrap="square">
            <a:spAutoFit/>
          </a:bodyPr>
          <a:lstStyle/>
          <a:p>
            <a:pPr algn="l"/>
            <a:r>
              <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（4）戴上“红色思考帽”，从经验、直觉上对已经过滤的问题进行分析、筛选，做出决定。在思考过程中，还应随时运用“蓝色思考帽”对思考的顺序进行调整和控制，甚至有时还要刹车。</a:t>
            </a:r>
            <a:endParaRPr lang="zh-CN" altLang="en-US" sz="1600"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1"/>
          <p:cNvPicPr>
            <a:picLocks noChangeAspect="1"/>
          </p:cNvPicPr>
          <p:nvPr/>
        </p:nvPicPr>
        <p:blipFill>
          <a:blip r:embed="rId1"/>
          <a:stretch>
            <a:fillRect/>
          </a:stretch>
        </p:blipFill>
        <p:spPr>
          <a:xfrm>
            <a:off x="5715" y="1905635"/>
            <a:ext cx="4906645" cy="3189605"/>
          </a:xfrm>
          <a:prstGeom prst="rect">
            <a:avLst/>
          </a:prstGeom>
        </p:spPr>
      </p:pic>
      <p:grpSp>
        <p:nvGrpSpPr>
          <p:cNvPr id="16" name="组合 15"/>
          <p:cNvGrpSpPr/>
          <p:nvPr/>
        </p:nvGrpSpPr>
        <p:grpSpPr>
          <a:xfrm>
            <a:off x="4504690" y="1905635"/>
            <a:ext cx="7687310" cy="3192780"/>
            <a:chOff x="2525432" y="2119893"/>
            <a:chExt cx="7687310" cy="2357120"/>
          </a:xfrm>
          <a:solidFill>
            <a:srgbClr val="00B050"/>
          </a:solidFill>
        </p:grpSpPr>
        <p:sp>
          <p:nvSpPr>
            <p:cNvPr id="17" name="等腰三角形 16"/>
            <p:cNvSpPr/>
            <p:nvPr/>
          </p:nvSpPr>
          <p:spPr>
            <a:xfrm rot="16200000">
              <a:off x="2492795" y="3094859"/>
              <a:ext cx="473237" cy="407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2886747" y="2119893"/>
              <a:ext cx="7325995" cy="2357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79705" rIns="179705" rtlCol="0" anchor="ctr"/>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5W2H 分析法又叫七何分析法，由二战中美国陆军兵器修理部首创。它简单、方便，易于理解、使用，富有启发意义，广泛用于企业管理和技术活动，对于决策和执行性的</a:t>
              </a:r>
              <a:endParaRPr kumimoji="0" lang="zh-CN" altLang="en-US"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8"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5W2H 分析法</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p:tgtEl>
                                          <p:spTgt spid="16"/>
                                        </p:tgtEl>
                                        <p:attrNameLst>
                                          <p:attrName>ppt_x</p:attrName>
                                        </p:attrNameLst>
                                      </p:cBhvr>
                                      <p:tavLst>
                                        <p:tav tm="0">
                                          <p:val>
                                            <p:strVal val="#ppt_x+#ppt_w*1.125000"/>
                                          </p:val>
                                        </p:tav>
                                        <p:tav tm="100000">
                                          <p:val>
                                            <p:strVal val="#ppt_x"/>
                                          </p:val>
                                        </p:tav>
                                      </p:tavLst>
                                    </p:anim>
                                    <p:animEffect transition="in" filter="wipe(left)">
                                      <p:cBhvr>
                                        <p:cTn id="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1"/>
          <p:cNvPicPr>
            <a:picLocks noChangeAspect="1"/>
          </p:cNvPicPr>
          <p:nvPr/>
        </p:nvPicPr>
        <p:blipFill>
          <a:blip r:embed="rId1"/>
          <a:srcRect l="6494" t="40253" r="1190" b="1128"/>
          <a:stretch>
            <a:fillRect/>
          </a:stretch>
        </p:blipFill>
        <p:spPr>
          <a:xfrm>
            <a:off x="7620635" y="1854835"/>
            <a:ext cx="3980815" cy="3244850"/>
          </a:xfrm>
          <a:prstGeom prst="rect">
            <a:avLst/>
          </a:prstGeom>
        </p:spPr>
      </p:pic>
      <p:pic>
        <p:nvPicPr>
          <p:cNvPr id="2" name="图片 1" descr="图片1"/>
          <p:cNvPicPr>
            <a:picLocks noChangeAspect="1"/>
          </p:cNvPicPr>
          <p:nvPr/>
        </p:nvPicPr>
        <p:blipFill>
          <a:blip r:embed="rId1"/>
          <a:srcRect r="7684" b="41381"/>
          <a:stretch>
            <a:fillRect/>
          </a:stretch>
        </p:blipFill>
        <p:spPr>
          <a:xfrm>
            <a:off x="516890" y="1855470"/>
            <a:ext cx="3980815" cy="3244850"/>
          </a:xfrm>
          <a:prstGeom prst="rect">
            <a:avLst/>
          </a:prstGeom>
        </p:spPr>
      </p:pic>
      <p:sp>
        <p:nvSpPr>
          <p:cNvPr id="15" name="矩形 14"/>
          <p:cNvSpPr/>
          <p:nvPr/>
        </p:nvSpPr>
        <p:spPr>
          <a:xfrm>
            <a:off x="4165600" y="1855470"/>
            <a:ext cx="3787140" cy="324548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45720" rIns="144000" bIns="45720" numCol="1" spcCol="0" rtlCol="0" fromWordArt="0" anchor="ctr" anchorCtr="0" forceAA="0" compatLnSpc="1">
            <a:noAutofit/>
          </a:bodyPr>
          <a:p>
            <a:pPr marL="0" marR="0" lvl="0" indent="0" algn="ctr" defTabSz="914400" rtl="0" eaLnBrk="1" fontAlgn="auto" latinLnBrk="0" hangingPunct="1">
              <a:lnSpc>
                <a:spcPct val="150000"/>
              </a:lnSpc>
              <a:spcBef>
                <a:spcPts val="0"/>
              </a:spcBef>
              <a:spcAft>
                <a:spcPts val="0"/>
              </a:spcAft>
              <a:buClrTx/>
              <a:buSzTx/>
              <a:buFontTx/>
              <a:buNone/>
              <a:defRPr/>
            </a:pPr>
            <a:r>
              <a:rPr lang="zh-CN" altLang="en-US"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发明者用五个以W 开头的英语单词和两个以H 开头的英语单词进行设问，发现解决问题的线索，寻找发明思路，进行设计构思，从而搞出新的发明项目，这就叫作5W2H法。</a:t>
            </a:r>
            <a:endParaRPr lang="zh-CN" altLang="en-US"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 name="文本框 17"/>
          <p:cNvSpPr txBox="1"/>
          <p:nvPr/>
        </p:nvSpPr>
        <p:spPr>
          <a:xfrm>
            <a:off x="1094105" y="404495"/>
            <a:ext cx="4188460" cy="36830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5W2H 分析法</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7"/>
          <p:cNvSpPr txBox="1"/>
          <p:nvPr/>
        </p:nvSpPr>
        <p:spPr>
          <a:xfrm>
            <a:off x="1088390" y="381635"/>
            <a:ext cx="507619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5W2H 分析法的具体内容</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Rectangle 29"/>
          <p:cNvSpPr/>
          <p:nvPr/>
        </p:nvSpPr>
        <p:spPr>
          <a:xfrm>
            <a:off x="916305" y="1285875"/>
            <a:ext cx="10359390" cy="2331085"/>
          </a:xfrm>
          <a:prstGeom prst="rect">
            <a:avLst/>
          </a:prstGeom>
        </p:spPr>
        <p:txBody>
          <a:bodyPr wrap="square">
            <a:spAutoFit/>
          </a:bodyPr>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（1）WHAT——是什么？目的是什么？做什么工作？</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（2）HOW——怎么做？如何提高效率？如何实施？方法怎样？</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（3）WHY——为什么？为什么要这么做？理由何在？原因是什么？为什么会造成这样的结果？</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（4）WHEN——何时？什么时间完成？什么时机最适宜？</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（5）WHERE——何处？在哪里做？从哪里入手？</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（6）WHO——谁？由谁来承担？谁来完成？谁负责？</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a:lnSpc>
                <a:spcPct val="130000"/>
              </a:lnSpc>
              <a:spcBef>
                <a:spcPts val="0"/>
              </a:spcBef>
              <a:spcAft>
                <a:spcPts val="0"/>
              </a:spcAft>
              <a:defRPr/>
            </a:pPr>
            <a:r>
              <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（7）HOW MUCH——多少？做到什么程度？数量如何？质量水平如何？费用产出如何？</a:t>
            </a:r>
            <a:endParaRPr lang="zh-CN" altLang="en-US"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Rectangle 29"/>
          <p:cNvSpPr/>
          <p:nvPr/>
        </p:nvSpPr>
        <p:spPr>
          <a:xfrm>
            <a:off x="1071880" y="4013200"/>
            <a:ext cx="10048240" cy="1476375"/>
          </a:xfrm>
          <a:prstGeom prst="rect">
            <a:avLst/>
          </a:prstGeom>
        </p:spPr>
        <p:txBody>
          <a:bodyPr wrap="square">
            <a:spAutoFit/>
          </a:bodyPr>
          <a:p>
            <a:pPr lvl="0" algn="just">
              <a:lnSpc>
                <a:spcPct val="150000"/>
              </a:lnSpc>
              <a:defRPr/>
            </a:pPr>
            <a:r>
              <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提出疑问于发现问题和解决问题是极其重要的。创造力高的人，都具有善于提问的能力。众所周知，提出一个好的问题，就意味着问题解决了一半。提问题的技巧高，可以发挥人的想象力。相反，有些问题提出来，反而挫伤我们的想象力。</a:t>
            </a:r>
            <a:endParaRPr lang="zh-CN" altLang="en-US" sz="20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74420" y="490220"/>
            <a:ext cx="4476750" cy="64516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下面以检查原产品的合理性为例，说明5W2H法的应用程序。</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9"/>
          <p:cNvSpPr/>
          <p:nvPr/>
        </p:nvSpPr>
        <p:spPr>
          <a:xfrm>
            <a:off x="9533040" y="2044244"/>
            <a:ext cx="2146949" cy="1613743"/>
          </a:xfrm>
          <a:prstGeom prst="rect">
            <a:avLst/>
          </a:prstGeom>
          <a:blipFill dpi="0" rotWithShape="1">
            <a:blip r:embed="rId1"/>
            <a:srcRect/>
            <a:tile tx="0" ty="0" sx="14000" sy="14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图片1"/>
          <p:cNvPicPr>
            <a:picLocks noChangeAspect="1"/>
          </p:cNvPicPr>
          <p:nvPr/>
        </p:nvPicPr>
        <p:blipFill>
          <a:blip r:embed="rId2"/>
          <a:srcRect l="19138" b="23296"/>
          <a:stretch>
            <a:fillRect/>
          </a:stretch>
        </p:blipFill>
        <p:spPr>
          <a:xfrm>
            <a:off x="7322820" y="2044065"/>
            <a:ext cx="2119630" cy="1622425"/>
          </a:xfrm>
          <a:prstGeom prst="rect">
            <a:avLst/>
          </a:prstGeom>
        </p:spPr>
      </p:pic>
      <p:sp>
        <p:nvSpPr>
          <p:cNvPr id="14" name="矩形 13"/>
          <p:cNvSpPr/>
          <p:nvPr/>
        </p:nvSpPr>
        <p:spPr>
          <a:xfrm>
            <a:off x="1074420" y="1533525"/>
            <a:ext cx="6130925" cy="4589780"/>
          </a:xfrm>
          <a:prstGeom prst="rect">
            <a:avLst/>
          </a:prstGeom>
        </p:spPr>
        <p:txBody>
          <a:bodyPr wrap="square" anchor="t" anchorCtr="0">
            <a:spAutoFit/>
          </a:bodyPr>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chemeClr val="accent1"/>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 检查原产品的合理性</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2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（1）为什么（WHY）</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2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为什么采用这个技术参数？为什么不能有响声？为什么停用？为什么变成红色：为什么要做成这个形状？为什么采用机器代替人力？为什么产品的制造要经过这么多环节？为什么非做不可？</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2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（2）做什么（WHAT）</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2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条件是什么？哪一部分工作要做？目的是什么？重点是什么？与什么有关系？功能是什么？规范是什么？工作对象是什么？</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2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（3）谁（WHO）</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2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谁来办最方便？谁会生产？谁可以办？谁是顾客？谁被忽略了？谁是决策人？谁会受益？</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20000"/>
              </a:lnSpc>
              <a:spcBef>
                <a:spcPts val="0"/>
              </a:spcBef>
              <a:spcAft>
                <a:spcPts val="0"/>
              </a:spcAft>
              <a:buClrTx/>
              <a:buSzTx/>
              <a:buNone/>
              <a:defRPr/>
            </a:pPr>
            <a:r>
              <a:rPr lang="zh-CN" altLang="en-US" sz="160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（4）何时（WHEN）</a:t>
            </a:r>
            <a:endParaRPr lang="zh-CN" altLang="en-US" sz="160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20000"/>
              </a:lnSpc>
              <a:spcBef>
                <a:spcPts val="0"/>
              </a:spcBef>
              <a:spcAft>
                <a:spcPts val="0"/>
              </a:spcAft>
              <a:buClrTx/>
              <a:buSzTx/>
              <a:buNone/>
              <a:defRPr/>
            </a:pPr>
            <a:r>
              <a:rPr lang="zh-CN" altLang="en-US" sz="160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何时要完成？何时安装？何时销售？何时是最佳营业时间？何时工作人员容易疲劳？何时产量最高？何时完成最为时宜？需要几天才算合理？</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7322820" y="3750310"/>
            <a:ext cx="2119630" cy="1579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5W2H法的</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应用程序</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4" name="图片 3" descr="图片3"/>
          <p:cNvPicPr>
            <a:picLocks noChangeAspect="1"/>
          </p:cNvPicPr>
          <p:nvPr/>
        </p:nvPicPr>
        <p:blipFill>
          <a:blip r:embed="rId3"/>
          <a:srcRect l="10938" t="1003" r="17438" b="8962"/>
          <a:stretch>
            <a:fillRect/>
          </a:stretch>
        </p:blipFill>
        <p:spPr>
          <a:xfrm>
            <a:off x="9533255" y="2044065"/>
            <a:ext cx="2146935" cy="1613535"/>
          </a:xfrm>
          <a:prstGeom prst="rect">
            <a:avLst/>
          </a:prstGeom>
        </p:spPr>
      </p:pic>
      <p:pic>
        <p:nvPicPr>
          <p:cNvPr id="5" name="图片 4" descr="图片4"/>
          <p:cNvPicPr>
            <a:picLocks noChangeAspect="1"/>
          </p:cNvPicPr>
          <p:nvPr/>
        </p:nvPicPr>
        <p:blipFill>
          <a:blip r:embed="rId4"/>
          <a:srcRect l="-292"/>
          <a:stretch>
            <a:fillRect/>
          </a:stretch>
        </p:blipFill>
        <p:spPr>
          <a:xfrm>
            <a:off x="9533255" y="3750310"/>
            <a:ext cx="2146935" cy="1579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74420" y="490220"/>
            <a:ext cx="4476750" cy="64516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下面以检查原产品的合理性为例，说明5W2H法的应用程序。</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9"/>
          <p:cNvSpPr/>
          <p:nvPr/>
        </p:nvSpPr>
        <p:spPr>
          <a:xfrm>
            <a:off x="9533040" y="2044244"/>
            <a:ext cx="2146949" cy="1613743"/>
          </a:xfrm>
          <a:prstGeom prst="rect">
            <a:avLst/>
          </a:prstGeom>
          <a:blipFill dpi="0" rotWithShape="1">
            <a:blip r:embed="rId1"/>
            <a:srcRect/>
            <a:tile tx="0" ty="0" sx="14000" sy="14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图片1"/>
          <p:cNvPicPr>
            <a:picLocks noChangeAspect="1"/>
          </p:cNvPicPr>
          <p:nvPr/>
        </p:nvPicPr>
        <p:blipFill>
          <a:blip r:embed="rId2"/>
          <a:srcRect l="19138" b="23296"/>
          <a:stretch>
            <a:fillRect/>
          </a:stretch>
        </p:blipFill>
        <p:spPr>
          <a:xfrm>
            <a:off x="7322820" y="2044065"/>
            <a:ext cx="2119630" cy="1622425"/>
          </a:xfrm>
          <a:prstGeom prst="rect">
            <a:avLst/>
          </a:prstGeom>
        </p:spPr>
      </p:pic>
      <p:sp>
        <p:nvSpPr>
          <p:cNvPr id="14" name="矩形 13"/>
          <p:cNvSpPr/>
          <p:nvPr/>
        </p:nvSpPr>
        <p:spPr>
          <a:xfrm>
            <a:off x="1074420" y="1533525"/>
            <a:ext cx="6130925" cy="4154170"/>
          </a:xfrm>
          <a:prstGeom prst="rect">
            <a:avLst/>
          </a:prstGeom>
        </p:spPr>
        <p:txBody>
          <a:bodyPr wrap="square" anchor="t" anchorCtr="0">
            <a:spAutoFit/>
          </a:bodyPr>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chemeClr val="accent1"/>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 检查原产品的合理性</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（5）何地（WHERE）</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何地最适宜某物生长？何处生产最经济？从何处买？还有什么地方可以作销售点？安装在什么地方最合适？何地有资源？</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（6）怎样（HOW TO）</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怎样做省力？怎样做最快？怎样做效率最高？怎样改进？怎样得到？怎样避免失败？怎样求发展？怎样增加销路？怎样达到效率？怎样才能使产品更加美观大方？怎样使产品用起来方便？</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（7）多少（HOW MUCH）</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功能指标达到多少？销售多少？成本多少？输出功率多少？效率多高？尺寸多少？重量多少？</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7322820" y="3750310"/>
            <a:ext cx="2119630" cy="1579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5W2H法的</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应用程序</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4" name="图片 3" descr="图片3"/>
          <p:cNvPicPr>
            <a:picLocks noChangeAspect="1"/>
          </p:cNvPicPr>
          <p:nvPr/>
        </p:nvPicPr>
        <p:blipFill>
          <a:blip r:embed="rId3"/>
          <a:srcRect l="10938" t="1003" r="17438" b="8962"/>
          <a:stretch>
            <a:fillRect/>
          </a:stretch>
        </p:blipFill>
        <p:spPr>
          <a:xfrm>
            <a:off x="9533255" y="2044065"/>
            <a:ext cx="2146935" cy="1613535"/>
          </a:xfrm>
          <a:prstGeom prst="rect">
            <a:avLst/>
          </a:prstGeom>
        </p:spPr>
      </p:pic>
      <p:pic>
        <p:nvPicPr>
          <p:cNvPr id="5" name="图片 4" descr="图片4"/>
          <p:cNvPicPr>
            <a:picLocks noChangeAspect="1"/>
          </p:cNvPicPr>
          <p:nvPr/>
        </p:nvPicPr>
        <p:blipFill>
          <a:blip r:embed="rId4"/>
          <a:srcRect l="-292"/>
          <a:stretch>
            <a:fillRect/>
          </a:stretch>
        </p:blipFill>
        <p:spPr>
          <a:xfrm>
            <a:off x="9533255" y="3750310"/>
            <a:ext cx="2146935" cy="1579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p:nvPr/>
        </p:nvSpPr>
        <p:spPr bwMode="auto">
          <a:xfrm>
            <a:off x="5935844" y="472698"/>
            <a:ext cx="6256156" cy="6385302"/>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矩形 13"/>
          <p:cNvSpPr/>
          <p:nvPr/>
        </p:nvSpPr>
        <p:spPr>
          <a:xfrm>
            <a:off x="0" y="1815548"/>
            <a:ext cx="12192000" cy="3783496"/>
          </a:xfrm>
          <a:prstGeom prst="rect">
            <a:avLst/>
          </a:prstGeom>
          <a:blipFill>
            <a:blip r:embed="rId1"/>
            <a:stretch>
              <a:fillRect t="-57242" b="-572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矩形 12"/>
          <p:cNvSpPr/>
          <p:nvPr/>
        </p:nvSpPr>
        <p:spPr>
          <a:xfrm>
            <a:off x="0" y="1815548"/>
            <a:ext cx="12192000" cy="3783496"/>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4" name="椭圆 5"/>
          <p:cNvSpPr/>
          <p:nvPr/>
        </p:nvSpPr>
        <p:spPr>
          <a:xfrm>
            <a:off x="452451" y="426058"/>
            <a:ext cx="551745" cy="551745"/>
          </a:xfrm>
          <a:prstGeom prst="ellipse">
            <a:avLst/>
          </a:pr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zh-CN" alt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5" name="TextBox 7"/>
          <p:cNvSpPr txBox="1"/>
          <p:nvPr/>
        </p:nvSpPr>
        <p:spPr>
          <a:xfrm>
            <a:off x="1357981" y="472698"/>
            <a:ext cx="3652520" cy="521970"/>
          </a:xfrm>
          <a:prstGeom prst="rect">
            <a:avLst/>
          </a:prstGeom>
          <a:noFill/>
        </p:spPr>
        <p:txBody>
          <a:bodyPr wrap="none" rtlCol="0">
            <a:spAutoFit/>
          </a:bodyPr>
          <a:lstStyle/>
          <a:p>
            <a:pPr algn="l"/>
            <a:r>
              <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第三章　创新方法</a:t>
            </a:r>
            <a:endParaRPr lang="zh-CN" sz="2800" b="1" spc="6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12" name="Group 11"/>
          <p:cNvGrpSpPr/>
          <p:nvPr/>
        </p:nvGrpSpPr>
        <p:grpSpPr>
          <a:xfrm>
            <a:off x="1838036" y="2611830"/>
            <a:ext cx="2381772" cy="2190932"/>
            <a:chOff x="1470701" y="1821913"/>
            <a:chExt cx="3820826" cy="3607097"/>
          </a:xfrm>
        </p:grpSpPr>
        <p:sp>
          <p:nvSpPr>
            <p:cNvPr id="8" name="矩形 1"/>
            <p:cNvSpPr/>
            <p:nvPr/>
          </p:nvSpPr>
          <p:spPr>
            <a:xfrm>
              <a:off x="1470701" y="1821913"/>
              <a:ext cx="3820826" cy="36070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矩形 3"/>
            <p:cNvSpPr/>
            <p:nvPr/>
          </p:nvSpPr>
          <p:spPr>
            <a:xfrm>
              <a:off x="1470701" y="4952492"/>
              <a:ext cx="1339401" cy="47651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4"/>
            <p:cNvSpPr/>
            <p:nvPr/>
          </p:nvSpPr>
          <p:spPr>
            <a:xfrm>
              <a:off x="2810101" y="4952492"/>
              <a:ext cx="1566931" cy="4765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文本框 15"/>
            <p:cNvSpPr txBox="1"/>
            <p:nvPr/>
          </p:nvSpPr>
          <p:spPr>
            <a:xfrm>
              <a:off x="2019199" y="2450755"/>
              <a:ext cx="2723828" cy="19738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案例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rPr>
                <a:t>小故事</a:t>
              </a:r>
              <a:endParaRPr kumimoji="0" lang="en-US" altLang="zh-CN" sz="3600" b="0" i="0" u="none" strike="noStrike" kern="0" cap="none" spc="0" normalizeH="0" baseline="0" noProof="0" dirty="0">
                <a:ln>
                  <a:noFill/>
                </a:ln>
                <a:solidFill>
                  <a:schemeClr val="accent1"/>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grpSp>
      <p:sp>
        <p:nvSpPr>
          <p:cNvPr id="14" name="文本框 17"/>
          <p:cNvSpPr txBox="1"/>
          <p:nvPr/>
        </p:nvSpPr>
        <p:spPr>
          <a:xfrm>
            <a:off x="4857750" y="2611755"/>
            <a:ext cx="5334000" cy="521970"/>
          </a:xfrm>
          <a:prstGeom prst="rect">
            <a:avLst/>
          </a:prstGeom>
          <a:noFill/>
        </p:spPr>
        <p:txBody>
          <a:bodyPr wrap="square" rtlCol="0">
            <a:spAutoFit/>
          </a:bodyPr>
          <a:lstStyle/>
          <a:p>
            <a:r>
              <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rPr>
              <a:t>地图的另一面</a:t>
            </a:r>
            <a:endParaRPr lang="zh-CN" altLang="en-US" sz="2800" b="1" dirty="0">
              <a:solidFill>
                <a:schemeClr val="bg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PA-文本框 9"/>
          <p:cNvSpPr txBox="1"/>
          <p:nvPr>
            <p:custDataLst>
              <p:tags r:id="rId2"/>
            </p:custDataLst>
          </p:nvPr>
        </p:nvSpPr>
        <p:spPr>
          <a:xfrm>
            <a:off x="4857750" y="3133725"/>
            <a:ext cx="5854065" cy="224917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一天早上，一位贫困的牧师，为了转移哭闹不止的儿子的注意力，将一幅色彩缤纷的世界地图，撕成许多细小的碎片，丢在地上，许诺说：“小约翰，你如果能拼起这些碎片，我就给你二角五分钱。”</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牧师以为这件事会使约翰花费上午的大部分时间，但没有十分钟，小约翰便拼好了。</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牧师：“孩子，你怎么拼得这么快？”</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小约翰很轻松地答道：“在地图的另一面是一个人的照片，我把这个人的照片拼在一起，然后把它翻过来。我想，如果这个‘人’是正确的，那么，这个‘世界’也就是正确的。”</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r>
              <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rPr>
              <a:t>牧师微笑着给了儿子二角五分钱。</a:t>
            </a:r>
            <a:endParaRPr lang="zh-CN" altLang="en-US" dirty="0">
              <a:solidFill>
                <a:schemeClr val="bg1">
                  <a:lumMod val="9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80000">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14:bounceEnd="8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80000">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2" presetClass="entr" presetSubtype="1" fill="hold" grpId="0"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74420" y="490220"/>
            <a:ext cx="4476750" cy="64516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下面以检查原产品的合理性为例，说明5W2H法的应用程序。</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9"/>
          <p:cNvSpPr/>
          <p:nvPr/>
        </p:nvSpPr>
        <p:spPr>
          <a:xfrm>
            <a:off x="9533040" y="2044244"/>
            <a:ext cx="2146949" cy="1613743"/>
          </a:xfrm>
          <a:prstGeom prst="rect">
            <a:avLst/>
          </a:prstGeom>
          <a:blipFill dpi="0" rotWithShape="1">
            <a:blip r:embed="rId1"/>
            <a:srcRect/>
            <a:tile tx="0" ty="0" sx="14000" sy="14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图片1"/>
          <p:cNvPicPr>
            <a:picLocks noChangeAspect="1"/>
          </p:cNvPicPr>
          <p:nvPr/>
        </p:nvPicPr>
        <p:blipFill>
          <a:blip r:embed="rId2"/>
          <a:srcRect l="19138" b="23296"/>
          <a:stretch>
            <a:fillRect/>
          </a:stretch>
        </p:blipFill>
        <p:spPr>
          <a:xfrm>
            <a:off x="7322820" y="2044065"/>
            <a:ext cx="2119630" cy="1622425"/>
          </a:xfrm>
          <a:prstGeom prst="rect">
            <a:avLst/>
          </a:prstGeom>
        </p:spPr>
      </p:pic>
      <p:sp>
        <p:nvSpPr>
          <p:cNvPr id="14" name="矩形 13"/>
          <p:cNvSpPr/>
          <p:nvPr/>
        </p:nvSpPr>
        <p:spPr>
          <a:xfrm>
            <a:off x="1074420" y="2044065"/>
            <a:ext cx="6130925" cy="1938020"/>
          </a:xfrm>
          <a:prstGeom prst="rect">
            <a:avLst/>
          </a:prstGeom>
        </p:spPr>
        <p:txBody>
          <a:bodyPr wrap="square" anchor="t" anchorCtr="0">
            <a:spAutoFit/>
          </a:bodyPr>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chemeClr val="accent1"/>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 找出主要优缺点</a:t>
            </a:r>
            <a:endParaRPr kumimoji="0" lang="zh-CN" altLang="en-US" sz="1600" b="0" i="0" u="none" strike="noStrike" kern="1200" cap="none" spc="0" normalizeH="0" baseline="0" noProof="0" dirty="0">
              <a:ln>
                <a:noFill/>
              </a:ln>
              <a:solidFill>
                <a:schemeClr val="accent1"/>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如果现行的做法或产品经过七个问题的审核已无懈可击，便可认为这一做法或产品可取。如果七个问题中有一个答复不能令人满意，则表示这方面有改进余地。如果某方面的答复有独创的优点，则可以扩大产品这方面的效用。</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7322820" y="3750310"/>
            <a:ext cx="2119630" cy="1579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5W2H法的</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应用程序</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4" name="图片 3" descr="图片3"/>
          <p:cNvPicPr>
            <a:picLocks noChangeAspect="1"/>
          </p:cNvPicPr>
          <p:nvPr/>
        </p:nvPicPr>
        <p:blipFill>
          <a:blip r:embed="rId3"/>
          <a:srcRect l="10938" t="1003" r="17438" b="8962"/>
          <a:stretch>
            <a:fillRect/>
          </a:stretch>
        </p:blipFill>
        <p:spPr>
          <a:xfrm>
            <a:off x="9533255" y="2044065"/>
            <a:ext cx="2146935" cy="1613535"/>
          </a:xfrm>
          <a:prstGeom prst="rect">
            <a:avLst/>
          </a:prstGeom>
        </p:spPr>
      </p:pic>
      <p:pic>
        <p:nvPicPr>
          <p:cNvPr id="5" name="图片 4" descr="图片4"/>
          <p:cNvPicPr>
            <a:picLocks noChangeAspect="1"/>
          </p:cNvPicPr>
          <p:nvPr/>
        </p:nvPicPr>
        <p:blipFill>
          <a:blip r:embed="rId4"/>
          <a:srcRect l="-292"/>
          <a:stretch>
            <a:fillRect/>
          </a:stretch>
        </p:blipFill>
        <p:spPr>
          <a:xfrm>
            <a:off x="9533255" y="3750310"/>
            <a:ext cx="2146935" cy="1579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文本框 17"/>
          <p:cNvSpPr txBox="1"/>
          <p:nvPr/>
        </p:nvSpPr>
        <p:spPr>
          <a:xfrm>
            <a:off x="1074420" y="490220"/>
            <a:ext cx="4476750" cy="645160"/>
          </a:xfrm>
          <a:prstGeom prst="rect">
            <a:avLst/>
          </a:prstGeom>
          <a:noFill/>
        </p:spPr>
        <p:txBody>
          <a:bodyPr wrap="square" rtlCol="0">
            <a:spAutoFit/>
          </a:bodyPr>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下面以检查原产品的合理性为例，说明5W2H法的应用程序。</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9"/>
          <p:cNvSpPr/>
          <p:nvPr/>
        </p:nvSpPr>
        <p:spPr>
          <a:xfrm>
            <a:off x="9533040" y="2044244"/>
            <a:ext cx="2146949" cy="1613743"/>
          </a:xfrm>
          <a:prstGeom prst="rect">
            <a:avLst/>
          </a:prstGeom>
          <a:blipFill dpi="0" rotWithShape="1">
            <a:blip r:embed="rId1"/>
            <a:srcRect/>
            <a:tile tx="0" ty="0" sx="14000" sy="14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图片1"/>
          <p:cNvPicPr>
            <a:picLocks noChangeAspect="1"/>
          </p:cNvPicPr>
          <p:nvPr/>
        </p:nvPicPr>
        <p:blipFill>
          <a:blip r:embed="rId2"/>
          <a:srcRect l="19138" b="23296"/>
          <a:stretch>
            <a:fillRect/>
          </a:stretch>
        </p:blipFill>
        <p:spPr>
          <a:xfrm>
            <a:off x="7322820" y="2044065"/>
            <a:ext cx="2119630" cy="1622425"/>
          </a:xfrm>
          <a:prstGeom prst="rect">
            <a:avLst/>
          </a:prstGeom>
        </p:spPr>
      </p:pic>
      <p:sp>
        <p:nvSpPr>
          <p:cNvPr id="14" name="矩形 13"/>
          <p:cNvSpPr/>
          <p:nvPr/>
        </p:nvSpPr>
        <p:spPr>
          <a:xfrm>
            <a:off x="1074420" y="2044065"/>
            <a:ext cx="6130925" cy="3046095"/>
          </a:xfrm>
          <a:prstGeom prst="rect">
            <a:avLst/>
          </a:prstGeom>
        </p:spPr>
        <p:txBody>
          <a:bodyPr wrap="square" anchor="t" anchorCtr="0">
            <a:spAutoFit/>
          </a:bodyPr>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chemeClr val="accent1"/>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3. 决定设计新产品</a:t>
            </a:r>
            <a:endParaRPr kumimoji="0" lang="zh-CN" altLang="en-US" sz="1600" b="0" i="0" u="none" strike="noStrike" kern="1200" cap="none" spc="0" normalizeH="0" baseline="0" noProof="0" dirty="0">
              <a:ln>
                <a:noFill/>
              </a:ln>
              <a:solidFill>
                <a:schemeClr val="accent1"/>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R="0" lvl="0" indent="0" algn="l" defTabSz="914400" rtl="0" eaLnBrk="1" fontAlgn="auto" latinLnBrk="0" hangingPunct="1">
              <a:lnSpc>
                <a:spcPct val="150000"/>
              </a:lnSpc>
              <a:spcBef>
                <a:spcPts val="0"/>
              </a:spcBef>
              <a:spcAft>
                <a:spcPts val="0"/>
              </a:spcAft>
              <a:buClrTx/>
              <a:buSzTx/>
              <a:buNone/>
              <a:defRPr/>
            </a:pPr>
            <a:r>
              <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克服原产品的缺点，扩大原产品独特优点的效用。这样的“5W2H”的思维方式，换种说法，就是管理的精确化、数字化，这不只限于执行工作指令时有用，还可以运用到管理的一切方面。在你做任何事情的时候，头脑中都有如此精确化、数字化的概念，才能避免你在工作中的盲目冲动或感情用事。比如在审查一个改善方案是否有实施价值的时候，只要做一个“5W2H”的比较评价，立刻就会明白是否值得去做。</a:t>
            </a:r>
            <a:endParaRPr kumimoji="0" lang="zh-CN" altLang="en-US" sz="1600" b="0" i="0" u="none" strike="noStrike" kern="1200" cap="none" spc="0" normalizeH="0" baseline="0" noProof="0" dirty="0">
              <a:ln>
                <a:noFill/>
              </a:ln>
              <a:solidFill>
                <a:srgbClr val="000000">
                  <a:lumMod val="75000"/>
                  <a:lumOff val="2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矩形 17"/>
          <p:cNvSpPr/>
          <p:nvPr/>
        </p:nvSpPr>
        <p:spPr>
          <a:xfrm>
            <a:off x="7322820" y="3750310"/>
            <a:ext cx="2119630" cy="1579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5W2H法的</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应用程序</a:t>
            </a:r>
            <a:endParaRPr kumimoji="0" lang="zh-CN" altLang="en-US" sz="2800" b="0" i="0" u="none" strike="noStrike" kern="1200" cap="none" spc="0" normalizeH="0" baseline="0" noProof="0" dirty="0">
              <a:ln>
                <a:noFill/>
              </a:ln>
              <a:solidFill>
                <a:srgbClr val="FFFFFF"/>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4" name="图片 3" descr="图片3"/>
          <p:cNvPicPr>
            <a:picLocks noChangeAspect="1"/>
          </p:cNvPicPr>
          <p:nvPr/>
        </p:nvPicPr>
        <p:blipFill>
          <a:blip r:embed="rId3"/>
          <a:srcRect l="10938" t="1003" r="17438" b="8962"/>
          <a:stretch>
            <a:fillRect/>
          </a:stretch>
        </p:blipFill>
        <p:spPr>
          <a:xfrm>
            <a:off x="9533255" y="2044065"/>
            <a:ext cx="2146935" cy="1613535"/>
          </a:xfrm>
          <a:prstGeom prst="rect">
            <a:avLst/>
          </a:prstGeom>
        </p:spPr>
      </p:pic>
      <p:pic>
        <p:nvPicPr>
          <p:cNvPr id="5" name="图片 4" descr="图片4"/>
          <p:cNvPicPr>
            <a:picLocks noChangeAspect="1"/>
          </p:cNvPicPr>
          <p:nvPr/>
        </p:nvPicPr>
        <p:blipFill>
          <a:blip r:embed="rId4"/>
          <a:srcRect l="-292"/>
          <a:stretch>
            <a:fillRect/>
          </a:stretch>
        </p:blipFill>
        <p:spPr>
          <a:xfrm>
            <a:off x="9533255" y="3750310"/>
            <a:ext cx="2146935" cy="1579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p:nvPr/>
        </p:nvSpPr>
        <p:spPr bwMode="auto">
          <a:xfrm>
            <a:off x="5475817" y="3175"/>
            <a:ext cx="6716183" cy="6854825"/>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solidFill>
            <a:schemeClr val="bg1">
              <a:lumMod val="95000"/>
              <a:alpha val="75000"/>
            </a:schemeClr>
          </a:solidFill>
          <a:ln>
            <a:noFill/>
          </a:ln>
        </p:spPr>
        <p:txBody>
          <a:bodyPr vert="horz" wrap="square" lIns="91440" tIns="45720" rIns="91440" bIns="45720" numCol="1" anchor="t" anchorCtr="0" compatLnSpc="1"/>
          <a:lstStyle/>
          <a:p>
            <a:endParaRPr lang="en-US"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Freeform 9"/>
          <p:cNvSpPr/>
          <p:nvPr/>
        </p:nvSpPr>
        <p:spPr bwMode="auto">
          <a:xfrm>
            <a:off x="8905461" y="3630414"/>
            <a:ext cx="3286538" cy="3227586"/>
          </a:xfrm>
          <a:custGeom>
            <a:avLst/>
            <a:gdLst>
              <a:gd name="T0" fmla="*/ 1295 w 1295"/>
              <a:gd name="T1" fmla="*/ 1062 h 1062"/>
              <a:gd name="T2" fmla="*/ 1295 w 1295"/>
              <a:gd name="T3" fmla="*/ 0 h 1062"/>
              <a:gd name="T4" fmla="*/ 1081 w 1295"/>
              <a:gd name="T5" fmla="*/ 163 h 1062"/>
              <a:gd name="T6" fmla="*/ 878 w 1295"/>
              <a:gd name="T7" fmla="*/ 281 h 1062"/>
              <a:gd name="T8" fmla="*/ 641 w 1295"/>
              <a:gd name="T9" fmla="*/ 438 h 1062"/>
              <a:gd name="T10" fmla="*/ 274 w 1295"/>
              <a:gd name="T11" fmla="*/ 590 h 1062"/>
              <a:gd name="T12" fmla="*/ 45 w 1295"/>
              <a:gd name="T13" fmla="*/ 979 h 1062"/>
              <a:gd name="T14" fmla="*/ 0 w 1295"/>
              <a:gd name="T15" fmla="*/ 1062 h 1062"/>
              <a:gd name="T16" fmla="*/ 1295 w 1295"/>
              <a:gd name="T17"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5" h="1062">
                <a:moveTo>
                  <a:pt x="1295" y="1062"/>
                </a:moveTo>
                <a:cubicBezTo>
                  <a:pt x="1295" y="0"/>
                  <a:pt x="1295" y="0"/>
                  <a:pt x="1295" y="0"/>
                </a:cubicBezTo>
                <a:cubicBezTo>
                  <a:pt x="1176" y="15"/>
                  <a:pt x="1104" y="111"/>
                  <a:pt x="1081" y="163"/>
                </a:cubicBezTo>
                <a:cubicBezTo>
                  <a:pt x="1045" y="243"/>
                  <a:pt x="985" y="294"/>
                  <a:pt x="878" y="281"/>
                </a:cubicBezTo>
                <a:cubicBezTo>
                  <a:pt x="771" y="268"/>
                  <a:pt x="707" y="299"/>
                  <a:pt x="641" y="438"/>
                </a:cubicBezTo>
                <a:cubicBezTo>
                  <a:pt x="582" y="560"/>
                  <a:pt x="520" y="531"/>
                  <a:pt x="274" y="590"/>
                </a:cubicBezTo>
                <a:cubicBezTo>
                  <a:pt x="28" y="649"/>
                  <a:pt x="96" y="812"/>
                  <a:pt x="45" y="979"/>
                </a:cubicBezTo>
                <a:cubicBezTo>
                  <a:pt x="35" y="1011"/>
                  <a:pt x="19" y="1038"/>
                  <a:pt x="0" y="1062"/>
                </a:cubicBezTo>
                <a:lnTo>
                  <a:pt x="1295" y="1062"/>
                </a:lnTo>
                <a:close/>
              </a:path>
            </a:pathLst>
          </a:custGeom>
          <a:gradFill flip="none" rotWithShape="1">
            <a:gsLst>
              <a:gs pos="0">
                <a:schemeClr val="accent1"/>
              </a:gs>
              <a:gs pos="100000">
                <a:schemeClr val="accent2"/>
              </a:gs>
            </a:gsLst>
            <a:lin ang="10800000" scaled="1"/>
            <a:tileRect/>
          </a:gra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noAutofit/>
          </a:bodyPr>
          <a:lstStyle/>
          <a:p>
            <a:pPr algn="r" defTabSz="914400"/>
            <a:endParaRPr lang="en-US" sz="1400" b="1">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7" name="文本框 9"/>
          <p:cNvSpPr txBox="1"/>
          <p:nvPr/>
        </p:nvSpPr>
        <p:spPr>
          <a:xfrm>
            <a:off x="-765979" y="2908947"/>
            <a:ext cx="2436860" cy="2646878"/>
          </a:xfrm>
          <a:prstGeom prst="rect">
            <a:avLst/>
          </a:prstGeom>
          <a:noFill/>
        </p:spPr>
        <p:txBody>
          <a:bodyPr wrap="square" rtlCol="0">
            <a:spAutoFit/>
          </a:bodyPr>
          <a:lstStyle/>
          <a:p>
            <a:r>
              <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rPr>
              <a:t>“</a:t>
            </a:r>
            <a:endParaRPr lang="zh-CN" altLang="en-US" sz="16600" dirty="0">
              <a:gradFill>
                <a:gsLst>
                  <a:gs pos="0">
                    <a:schemeClr val="accent1"/>
                  </a:gs>
                  <a:gs pos="43000">
                    <a:schemeClr val="accent2"/>
                  </a:gs>
                </a:gsLst>
                <a:lin ang="10800000" scaled="1"/>
              </a:gradFill>
              <a:latin typeface="思源黑体" panose="020B0500000000000000" pitchFamily="34" charset="-122"/>
              <a:ea typeface="思源黑体" panose="020B0500000000000000" pitchFamily="34" charset="-122"/>
              <a:cs typeface="Open Sans" charset="0"/>
              <a:sym typeface="思源黑体" panose="020B0500000000000000" pitchFamily="34" charset="-122"/>
            </a:endParaRPr>
          </a:p>
        </p:txBody>
      </p:sp>
      <p:sp>
        <p:nvSpPr>
          <p:cNvPr id="8" name="半闭框 6"/>
          <p:cNvSpPr/>
          <p:nvPr/>
        </p:nvSpPr>
        <p:spPr>
          <a:xfrm rot="5400000">
            <a:off x="7642979" y="1662031"/>
            <a:ext cx="809804" cy="776251"/>
          </a:xfrm>
          <a:prstGeom prst="halfFrame">
            <a:avLst>
              <a:gd name="adj1" fmla="val 5058"/>
              <a:gd name="adj2" fmla="val 4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PA-矩形 3"/>
          <p:cNvSpPr/>
          <p:nvPr>
            <p:custDataLst>
              <p:tags r:id="rId1"/>
            </p:custDataLst>
          </p:nvPr>
        </p:nvSpPr>
        <p:spPr>
          <a:xfrm>
            <a:off x="1969584" y="2291585"/>
            <a:ext cx="5690172" cy="1015663"/>
          </a:xfrm>
          <a:prstGeom prst="rect">
            <a:avLst/>
          </a:prstGeom>
        </p:spPr>
        <p:txBody>
          <a:bodyPr wrap="square">
            <a:spAutoFit/>
          </a:bodyPr>
          <a:lstStyle/>
          <a:p>
            <a:pPr algn="dist"/>
            <a:r>
              <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rPr>
              <a:t>谢谢观看</a:t>
            </a:r>
            <a:endParaRPr lang="zh-CN" altLang="en-US" sz="6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思源黑体" panose="020B0500000000000000" pitchFamily="34" charset="-122"/>
            </a:endParaRPr>
          </a:p>
        </p:txBody>
      </p:sp>
      <p:sp>
        <p:nvSpPr>
          <p:cNvPr id="10" name="PA-文本框 6"/>
          <p:cNvSpPr txBox="1"/>
          <p:nvPr>
            <p:custDataLst>
              <p:tags r:id="rId2"/>
            </p:custDataLst>
          </p:nvPr>
        </p:nvSpPr>
        <p:spPr>
          <a:xfrm>
            <a:off x="2010484" y="3368804"/>
            <a:ext cx="6537168" cy="584775"/>
          </a:xfrm>
          <a:prstGeom prst="rect">
            <a:avLst/>
          </a:prstGeom>
          <a:solidFill>
            <a:schemeClr val="tx1">
              <a:alpha val="0"/>
            </a:schemeClr>
          </a:solidFill>
          <a:effectLst/>
        </p:spPr>
        <p:txBody>
          <a:bodyPr wrap="square" rtlCol="0">
            <a:spAutoFit/>
          </a:bodyPr>
          <a:lstStyle>
            <a:defPPr>
              <a:defRPr lang="zh-CN"/>
            </a:defPPr>
            <a:lvl1pPr>
              <a:defRPr sz="4800">
                <a:solidFill>
                  <a:schemeClr val="bg1"/>
                </a:solidFill>
                <a:latin typeface="思源黑体 CN Heavy" panose="020B0A00000000000000" pitchFamily="34" charset="-122"/>
                <a:ea typeface="思源黑体 CN Heavy" panose="020B0A00000000000000" pitchFamily="34" charset="-122"/>
              </a:defRPr>
            </a:lvl1pPr>
          </a:lstStyle>
          <a:p>
            <a:r>
              <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POWERPOINT TEMPLATE</a:t>
            </a:r>
            <a:endParaRPr lang="en-US" altLang="zh-CN" sz="3200" spc="3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矩形 41"/>
          <p:cNvSpPr/>
          <p:nvPr/>
        </p:nvSpPr>
        <p:spPr>
          <a:xfrm>
            <a:off x="2010484" y="4232386"/>
            <a:ext cx="5039672" cy="922020"/>
          </a:xfrm>
          <a:prstGeom prst="rect">
            <a:avLst/>
          </a:prstGeom>
        </p:spPr>
        <p:txBody>
          <a:bodyPr wrap="square">
            <a:spAutoFit/>
          </a:bodyPr>
          <a:lstStyle/>
          <a:p>
            <a:pPr lvl="0" defTabSz="914400">
              <a:lnSpc>
                <a:spcPct val="150000"/>
              </a:lnSpc>
              <a:defRPr/>
            </a:pPr>
            <a:r>
              <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本书主要特色有：教材框架结构新颖，章节清晰易于理解，案例展现形式多样且较为丰富，让教与学在具备很强的参与性和实践性的同时，也增加了本书的可读性。</a:t>
            </a:r>
            <a:endParaRPr lang="zh-CN" altLang="en-US" sz="12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14:presetBounceEnd="80000">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14:bounceEnd="80000">
                                          <p:cBhvr additive="base">
                                            <p:cTn id="10" dur="500" fill="hold"/>
                                            <p:tgtEl>
                                              <p:spTgt spid="2"/>
                                            </p:tgtEl>
                                            <p:attrNameLst>
                                              <p:attrName>ppt_x</p:attrName>
                                            </p:attrNameLst>
                                          </p:cBhvr>
                                          <p:tavLst>
                                            <p:tav tm="0">
                                              <p:val>
                                                <p:strVal val="1+#ppt_w/2"/>
                                              </p:val>
                                            </p:tav>
                                            <p:tav tm="100000">
                                              <p:val>
                                                <p:strVal val="#ppt_x"/>
                                              </p:val>
                                            </p:tav>
                                          </p:tavLst>
                                        </p:anim>
                                        <p:anim calcmode="lin" valueType="num" p14:bounceEnd="8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6"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16" presetClass="entr" presetSubtype="37" fill="hold" grpId="0" nodeType="withEffect">
                                      <p:stCondLst>
                                        <p:cond delay="2000"/>
                                      </p:stCondLst>
                                      <p:childTnLst>
                                        <p:set>
                                          <p:cBhvr>
                                            <p:cTn id="23" dur="1" fill="hold">
                                              <p:stCondLst>
                                                <p:cond delay="0"/>
                                              </p:stCondLst>
                                            </p:cTn>
                                            <p:tgtEl>
                                              <p:spTgt spid="10"/>
                                            </p:tgtEl>
                                            <p:attrNameLst>
                                              <p:attrName>style.visibility</p:attrName>
                                            </p:attrNameLst>
                                          </p:cBhvr>
                                          <p:to>
                                            <p:strVal val="visible"/>
                                          </p:to>
                                        </p:set>
                                        <p:animEffect transition="in" filter="barn(outVertical)">
                                          <p:cBhvr>
                                            <p:cTn id="24" dur="500"/>
                                            <p:tgtEl>
                                              <p:spTgt spid="10"/>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9" grpId="0"/>
          <p:bldP spid="10" grpId="0" animBg="1"/>
          <p:bldP spid="1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7"/>
          <p:cNvSpPr txBox="1"/>
          <p:nvPr/>
        </p:nvSpPr>
        <p:spPr>
          <a:xfrm>
            <a:off x="1094105" y="410845"/>
            <a:ext cx="4188460" cy="368300"/>
          </a:xfrm>
          <a:prstGeom prst="rect">
            <a:avLst/>
          </a:prstGeom>
          <a:noFill/>
        </p:spPr>
        <p:txBody>
          <a:bodyPr wrap="square" rtlCol="0">
            <a:spAutoFit/>
          </a:bodyPr>
          <a:lstStyle/>
          <a:p>
            <a:r>
              <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第一节　创新的过程</a:t>
            </a:r>
            <a:endParaRPr lang="zh-CN" altLang="en-US" spc="6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2" name="Picture Placeholder 2"/>
          <p:cNvSpPr txBox="1"/>
          <p:nvPr/>
        </p:nvSpPr>
        <p:spPr>
          <a:xfrm>
            <a:off x="7036872" y="1214372"/>
            <a:ext cx="2901172" cy="1919756"/>
          </a:xfrm>
          <a:custGeom>
            <a:avLst/>
            <a:gdLst>
              <a:gd name="connsiteX0" fmla="*/ 0 w 2927525"/>
              <a:gd name="connsiteY0" fmla="*/ 0 h 2244435"/>
              <a:gd name="connsiteX1" fmla="*/ 2927525 w 2927525"/>
              <a:gd name="connsiteY1" fmla="*/ 0 h 2244435"/>
              <a:gd name="connsiteX2" fmla="*/ 2927525 w 2927525"/>
              <a:gd name="connsiteY2" fmla="*/ 2244435 h 2244435"/>
              <a:gd name="connsiteX3" fmla="*/ 0 w 2927525"/>
              <a:gd name="connsiteY3" fmla="*/ 2244435 h 2244435"/>
            </a:gdLst>
            <a:ahLst/>
            <a:cxnLst>
              <a:cxn ang="0">
                <a:pos x="connsiteX0" y="connsiteY0"/>
              </a:cxn>
              <a:cxn ang="0">
                <a:pos x="connsiteX1" y="connsiteY1"/>
              </a:cxn>
              <a:cxn ang="0">
                <a:pos x="connsiteX2" y="connsiteY2"/>
              </a:cxn>
              <a:cxn ang="0">
                <a:pos x="connsiteX3" y="connsiteY3"/>
              </a:cxn>
            </a:cxnLst>
            <a:rect l="l" t="t" r="r" b="b"/>
            <a:pathLst>
              <a:path w="2927525" h="2244435">
                <a:moveTo>
                  <a:pt x="0" y="0"/>
                </a:moveTo>
                <a:lnTo>
                  <a:pt x="2927525" y="0"/>
                </a:lnTo>
                <a:lnTo>
                  <a:pt x="2927525" y="2244435"/>
                </a:lnTo>
                <a:lnTo>
                  <a:pt x="0" y="2244435"/>
                </a:lnTo>
                <a:close/>
              </a:path>
            </a:pathLst>
          </a:custGeom>
          <a:blipFill>
            <a:blip r:embed="rId1"/>
            <a:stretch>
              <a:fillRect l="-408" r="-408"/>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3" name="Picture Placeholder 4"/>
          <p:cNvSpPr txBox="1"/>
          <p:nvPr/>
        </p:nvSpPr>
        <p:spPr>
          <a:xfrm>
            <a:off x="7028133" y="3134128"/>
            <a:ext cx="2909911" cy="2415635"/>
          </a:xfrm>
          <a:custGeom>
            <a:avLst/>
            <a:gdLst>
              <a:gd name="connsiteX0" fmla="*/ 0 w 2927525"/>
              <a:gd name="connsiteY0" fmla="*/ 0 h 3429000"/>
              <a:gd name="connsiteX1" fmla="*/ 2927525 w 2927525"/>
              <a:gd name="connsiteY1" fmla="*/ 0 h 3429000"/>
              <a:gd name="connsiteX2" fmla="*/ 2927525 w 2927525"/>
              <a:gd name="connsiteY2" fmla="*/ 3429000 h 3429000"/>
              <a:gd name="connsiteX3" fmla="*/ 0 w 292752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27525" h="3429000">
                <a:moveTo>
                  <a:pt x="0" y="0"/>
                </a:moveTo>
                <a:lnTo>
                  <a:pt x="2927525" y="0"/>
                </a:lnTo>
                <a:lnTo>
                  <a:pt x="2927525" y="3429000"/>
                </a:lnTo>
                <a:lnTo>
                  <a:pt x="0" y="3429000"/>
                </a:lnTo>
                <a:close/>
              </a:path>
            </a:pathLst>
          </a:custGeom>
          <a:blipFill>
            <a:blip r:embed="rId2"/>
            <a:stretch>
              <a:fillRect l="-11899" r="-11899"/>
            </a:stretch>
          </a:blipFill>
        </p:spPr>
        <p:txBody>
          <a:bodyPr/>
          <a:lstStyle/>
          <a:p>
            <a:endParaRPr lang="zh-CN" alt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7" name="TextBox 7"/>
          <p:cNvSpPr txBox="1"/>
          <p:nvPr/>
        </p:nvSpPr>
        <p:spPr>
          <a:xfrm>
            <a:off x="1269578" y="1471928"/>
            <a:ext cx="3027680" cy="583565"/>
          </a:xfrm>
          <a:prstGeom prst="rect">
            <a:avLst/>
          </a:prstGeom>
          <a:noFill/>
        </p:spPr>
        <p:txBody>
          <a:bodyPr wrap="none" rtlCol="0">
            <a:spAutoFit/>
          </a:bodyPr>
          <a:lstStyle/>
          <a:p>
            <a:pPr algn="l"/>
            <a:r>
              <a:rPr lang="zh-CN" altLang="en-US" sz="3200" dirty="0">
                <a:solidFill>
                  <a:schemeClr val="accent1"/>
                </a:solidFill>
                <a:latin typeface="思源黑体" panose="020B0500000000000000" pitchFamily="34" charset="-122"/>
                <a:ea typeface="思源黑体" panose="020B0500000000000000" pitchFamily="34" charset="-122"/>
                <a:sym typeface="思源黑体" panose="020B0500000000000000" pitchFamily="34" charset="-122"/>
              </a:rPr>
              <a:t>‘创新的过程’</a:t>
            </a:r>
            <a:endParaRPr lang="zh-CN" altLang="en-US" sz="320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9" name="TextBox 24"/>
          <p:cNvSpPr txBox="1"/>
          <p:nvPr/>
        </p:nvSpPr>
        <p:spPr>
          <a:xfrm>
            <a:off x="1269365" y="2491105"/>
            <a:ext cx="4855210" cy="1372235"/>
          </a:xfrm>
          <a:prstGeom prst="rect">
            <a:avLst/>
          </a:prstGeom>
          <a:noFill/>
        </p:spPr>
        <p:txBody>
          <a:bodyPr wrap="square" lIns="91423" tIns="45712" rIns="91423" bIns="45712" rtlCol="0">
            <a:spAutoFit/>
          </a:bodyPr>
          <a:lstStyle/>
          <a:p>
            <a:pPr lvl="0" defTabSz="1217930">
              <a:lnSpc>
                <a:spcPts val="2000"/>
              </a:lnSpc>
              <a:defRPr/>
            </a:pPr>
            <a:r>
              <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不少杰出的创新都留下了动人的传说：瓦特看到壶盖被蒸汽顶起而发明了蒸汽机，牛顿被下落的苹果砸了头而发现了万有引力，门捷列夫玩纸牌时想出了元素周期表。表面上看，创新好像非常简单，其实，这只是表象，其背后则是瓦特、牛顿、门捷列夫等人长期不懈的思考和努力。</a:t>
            </a:r>
            <a:endParaRPr lang="zh-CN" altLang="en-US" sz="14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5" name="TextBox 24"/>
          <p:cNvSpPr txBox="1"/>
          <p:nvPr/>
        </p:nvSpPr>
        <p:spPr>
          <a:xfrm>
            <a:off x="1269365" y="4434205"/>
            <a:ext cx="4312920" cy="1115695"/>
          </a:xfrm>
          <a:prstGeom prst="rect">
            <a:avLst/>
          </a:prstGeom>
          <a:noFill/>
        </p:spPr>
        <p:txBody>
          <a:bodyPr wrap="square" lIns="91423" tIns="45712" rIns="91423" bIns="45712" rtlCol="0">
            <a:spAutoFit/>
          </a:bodyPr>
          <a:p>
            <a:pPr lvl="0" defTabSz="1217930">
              <a:lnSpc>
                <a:spcPts val="2000"/>
              </a:lnSpc>
              <a:defRPr/>
            </a:pPr>
            <a:r>
              <a:rPr lang="zh-CN" altLang="en-US" sz="1400" dirty="0">
                <a:latin typeface="楷体_GB2312" panose="02010609030101010101" charset="-122"/>
                <a:ea typeface="楷体_GB2312" panose="02010609030101010101" charset="-122"/>
                <a:sym typeface="思源黑体" panose="020B0500000000000000" pitchFamily="34" charset="-122"/>
              </a:rPr>
              <a:t>创新的“四阶段理论”是一种影响最大、传播最广，而且具有较大实用性的过程理论，由英国心理学家沃勒斯提出。该过程理论认为创新的发展分四个阶段：</a:t>
            </a:r>
            <a:r>
              <a:rPr lang="zh-CN" altLang="en-US" sz="1600" b="1" dirty="0">
                <a:solidFill>
                  <a:schemeClr val="accent1">
                    <a:lumMod val="75000"/>
                  </a:schemeClr>
                </a:solidFill>
                <a:effectLst/>
                <a:latin typeface="楷体_GB2312" panose="02010609030101010101" charset="-122"/>
                <a:ea typeface="楷体_GB2312" panose="02010609030101010101" charset="-122"/>
                <a:sym typeface="思源黑体" panose="020B0500000000000000" pitchFamily="34" charset="-122"/>
              </a:rPr>
              <a:t>准备期、酝酿期、明朗期和验证期。</a:t>
            </a:r>
            <a:endParaRPr lang="zh-CN" altLang="en-US" sz="1600" b="1" dirty="0">
              <a:solidFill>
                <a:schemeClr val="accent1">
                  <a:lumMod val="75000"/>
                </a:schemeClr>
              </a:solidFill>
              <a:effectLst/>
              <a:latin typeface="楷体_GB2312" panose="02010609030101010101" charset="-122"/>
              <a:ea typeface="楷体_GB2312" panose="02010609030101010101"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3190875" y="148289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1034436" y="335496"/>
            <a:ext cx="4126814" cy="583565"/>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一、准备期</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3190875" y="2127250"/>
            <a:ext cx="8298180" cy="3044825"/>
          </a:xfrm>
          <a:prstGeom prst="rect">
            <a:avLst/>
          </a:prstGeom>
          <a:noFill/>
        </p:spPr>
        <p:txBody>
          <a:bodyPr wrap="square" lIns="91423" tIns="45712" rIns="91423" bIns="45712" rtlCol="0">
            <a:spAutoFit/>
          </a:bodyPr>
          <a:lstStyle/>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准备期是发现和提出问题阶段。一切创新都是从发现问题、提出问题开始的，问题的本质是现有状况与理想状况的差距。爱因斯坦认为：“提出问题通常比解决问题更重要，因为解决问题不过涉及数学上的或实验上的技能而已，然而提出问题并非易事，需要有创新性的想象力。”他还认为，对问题的感受性是人的重要资质。</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准备期还可分为如下三步：</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（1）对知识和经验进行积累及整理；</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（2）搜集必要的事实和资料；</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（3）了解所提问题的社会价值，能满足社会的何种需要及价值前景如何。</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3190875" y="148289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1034436" y="335496"/>
            <a:ext cx="4126814" cy="583565"/>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二、酝酿期</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3190875" y="2127250"/>
            <a:ext cx="8298180" cy="2675255"/>
          </a:xfrm>
          <a:prstGeom prst="rect">
            <a:avLst/>
          </a:prstGeom>
          <a:noFill/>
        </p:spPr>
        <p:txBody>
          <a:bodyPr wrap="square" lIns="91423" tIns="45712" rIns="91423" bIns="45712" rtlCol="0">
            <a:spAutoFit/>
          </a:bodyPr>
          <a:lstStyle/>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酝酿期也称沉思和多方思维发散阶段。在酝酿期要对收集的资料、信息进行加工处理，探索解决问题的关键，因此，常常需要耗费很长时间，花费巨大精力，它是大脑高强度活动时期。这一时期，要从各个方面，如逆向、发散、集中等方面去思考，让各种设想在头脑中反复组合、交叉、撞击、渗透，按照新的方式进行加工。加工时应主动使用创造性的方法，不断选择，力求形成新的创意。</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创造性思维的酝酿期通常是漫长的、艰巨的，也很有可能归于失败。但唯有坚持下去，方法对头，才是充满希望的。</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3190875" y="148289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1034436" y="335496"/>
            <a:ext cx="4126814" cy="583565"/>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三、明朗期</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3190875" y="2091690"/>
            <a:ext cx="8298180" cy="2675255"/>
          </a:xfrm>
          <a:prstGeom prst="rect">
            <a:avLst/>
          </a:prstGeom>
          <a:noFill/>
        </p:spPr>
        <p:txBody>
          <a:bodyPr wrap="square" lIns="91423" tIns="45712" rIns="91423" bIns="45712" rtlCol="0">
            <a:spAutoFit/>
          </a:bodyPr>
          <a:lstStyle/>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明朗期即顿悟或突破期，寻找到了解决办法。</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明朗期很短促，很突然，呈猛烈爆发状态。人们通常所说的“脱颖而出”“豁然开朗”“众里寻他千百度，蓦然回首，那人却在灯火阑珊处”等，都是描述这种状态的。如果说“踏破铁鞋无觅处”描绘的是酝酿期的话，“得来全不费功夫”则是明朗期的形象刻画。在明朗期，灵感思维往往起决定作用。</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这一阶段的心理状态是高度兴奋甚至感到惊愕，像阿基米德那样，因在入浴时获得灵感而裸身狂奔，欣喜呼喊：“我发现了！我发现了！”这种情况虽不多见，但完全可以理解。</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p:nvPr/>
        </p:nvSpPr>
        <p:spPr>
          <a:xfrm>
            <a:off x="3190875" y="1482892"/>
            <a:ext cx="762000" cy="12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1" name="Freeform 11"/>
          <p:cNvSpPr/>
          <p:nvPr/>
        </p:nvSpPr>
        <p:spPr>
          <a:xfrm rot="5400000">
            <a:off x="11489025" y="335281"/>
            <a:ext cx="355600" cy="355600"/>
          </a:xfrm>
          <a:custGeom>
            <a:avLst/>
            <a:gdLst>
              <a:gd name="connsiteX0" fmla="*/ 0 w 355600"/>
              <a:gd name="connsiteY0" fmla="*/ 355600 h 355600"/>
              <a:gd name="connsiteX1" fmla="*/ 0 w 355600"/>
              <a:gd name="connsiteY1" fmla="*/ 79022 h 355600"/>
              <a:gd name="connsiteX2" fmla="*/ 0 w 355600"/>
              <a:gd name="connsiteY2" fmla="*/ 0 h 355600"/>
              <a:gd name="connsiteX3" fmla="*/ 79022 w 355600"/>
              <a:gd name="connsiteY3" fmla="*/ 0 h 355600"/>
              <a:gd name="connsiteX4" fmla="*/ 355600 w 355600"/>
              <a:gd name="connsiteY4" fmla="*/ 0 h 355600"/>
              <a:gd name="connsiteX5" fmla="*/ 355600 w 355600"/>
              <a:gd name="connsiteY5" fmla="*/ 79022 h 355600"/>
              <a:gd name="connsiteX6" fmla="*/ 79022 w 355600"/>
              <a:gd name="connsiteY6" fmla="*/ 79022 h 355600"/>
              <a:gd name="connsiteX7" fmla="*/ 79022 w 355600"/>
              <a:gd name="connsiteY7" fmla="*/ 35560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600" h="355600">
                <a:moveTo>
                  <a:pt x="0" y="355600"/>
                </a:moveTo>
                <a:lnTo>
                  <a:pt x="0" y="79022"/>
                </a:lnTo>
                <a:lnTo>
                  <a:pt x="0" y="0"/>
                </a:lnTo>
                <a:lnTo>
                  <a:pt x="79022" y="0"/>
                </a:lnTo>
                <a:lnTo>
                  <a:pt x="355600" y="0"/>
                </a:lnTo>
                <a:lnTo>
                  <a:pt x="355600" y="79022"/>
                </a:lnTo>
                <a:lnTo>
                  <a:pt x="79022" y="79022"/>
                </a:lnTo>
                <a:lnTo>
                  <a:pt x="79022" y="35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2" name="任意形状 11"/>
          <p:cNvSpPr/>
          <p:nvPr/>
        </p:nvSpPr>
        <p:spPr>
          <a:xfrm>
            <a:off x="254000" y="2127250"/>
            <a:ext cx="2603500" cy="2603500"/>
          </a:xfrm>
          <a:custGeom>
            <a:avLst/>
            <a:gdLst>
              <a:gd name="connsiteX0" fmla="*/ 1301750 w 2603500"/>
              <a:gd name="connsiteY0" fmla="*/ 0 h 2603500"/>
              <a:gd name="connsiteX1" fmla="*/ 2603500 w 2603500"/>
              <a:gd name="connsiteY1" fmla="*/ 1301750 h 2603500"/>
              <a:gd name="connsiteX2" fmla="*/ 1301750 w 2603500"/>
              <a:gd name="connsiteY2" fmla="*/ 2603500 h 2603500"/>
              <a:gd name="connsiteX3" fmla="*/ 0 w 2603500"/>
              <a:gd name="connsiteY3" fmla="*/ 1301750 h 2603500"/>
            </a:gdLst>
            <a:ahLst/>
            <a:cxnLst>
              <a:cxn ang="0">
                <a:pos x="connsiteX0" y="connsiteY0"/>
              </a:cxn>
              <a:cxn ang="0">
                <a:pos x="connsiteX1" y="connsiteY1"/>
              </a:cxn>
              <a:cxn ang="0">
                <a:pos x="connsiteX2" y="connsiteY2"/>
              </a:cxn>
              <a:cxn ang="0">
                <a:pos x="connsiteX3" y="connsiteY3"/>
              </a:cxn>
            </a:cxnLst>
            <a:rect l="l" t="t" r="r" b="b"/>
            <a:pathLst>
              <a:path w="2603500" h="2603500">
                <a:moveTo>
                  <a:pt x="1301750" y="0"/>
                </a:moveTo>
                <a:lnTo>
                  <a:pt x="2603500" y="1301750"/>
                </a:lnTo>
                <a:lnTo>
                  <a:pt x="1301750" y="2603500"/>
                </a:lnTo>
                <a:lnTo>
                  <a:pt x="0" y="1301750"/>
                </a:lnTo>
                <a:close/>
              </a:path>
            </a:pathLst>
          </a:custGeom>
          <a:blipFill>
            <a:blip r:embed="rId1"/>
            <a:stretch>
              <a:fillRect l="-25772" r="-257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4" tIns="22857" rIns="45714" bIns="22857" numCol="1" spcCol="0" rtlCol="0" fromWordArt="0" anchor="ctr" anchorCtr="0" forceAA="0" compatLnSpc="1">
            <a:noAutofit/>
          </a:bodyPr>
          <a:lstStyle/>
          <a:p>
            <a:pPr algn="ctr"/>
            <a:endParaRPr lang="en-US" sz="90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TextBox 7"/>
          <p:cNvSpPr txBox="1"/>
          <p:nvPr/>
        </p:nvSpPr>
        <p:spPr>
          <a:xfrm>
            <a:off x="1034436" y="335496"/>
            <a:ext cx="4126814" cy="583565"/>
          </a:xfrm>
          <a:prstGeom prst="rect">
            <a:avLst/>
          </a:prstGeom>
          <a:noFill/>
        </p:spPr>
        <p:txBody>
          <a:bodyPr wrap="square" rtlCol="0">
            <a:spAutoFit/>
          </a:bodyPr>
          <a:lstStyle/>
          <a:p>
            <a:r>
              <a:rPr lang="zh-CN" altLang="en-US" sz="3200" dirty="0">
                <a:latin typeface="思源黑体" panose="020B0500000000000000" pitchFamily="34" charset="-122"/>
                <a:ea typeface="思源黑体" panose="020B0500000000000000" pitchFamily="34" charset="-122"/>
                <a:sym typeface="思源黑体" panose="020B0500000000000000" pitchFamily="34" charset="-122"/>
              </a:rPr>
              <a:t>四、验证期</a:t>
            </a:r>
            <a:endParaRPr lang="zh-CN" altLang="en-US" sz="3200" dirty="0">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7" name="TextBox 24"/>
          <p:cNvSpPr txBox="1"/>
          <p:nvPr/>
        </p:nvSpPr>
        <p:spPr>
          <a:xfrm>
            <a:off x="3190875" y="2460625"/>
            <a:ext cx="8298180" cy="1936750"/>
          </a:xfrm>
          <a:prstGeom prst="rect">
            <a:avLst/>
          </a:prstGeom>
          <a:noFill/>
        </p:spPr>
        <p:txBody>
          <a:bodyPr wrap="square" lIns="91423" tIns="45712" rIns="91423" bIns="45712" rtlCol="0">
            <a:spAutoFit/>
          </a:bodyPr>
          <a:lstStyle/>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验证期是评价阶段，是完善和充分论证阶段。突然获得突破，飞跃出现在瞬间，结果难免稚嫩、粗糙甚至存在若干缺陷。验证期是把明朗期获得的结果加以整理、完善和论证并且进一步得到充实。假如不经过这个阶段，创新成果就不可能真正取得。论证一是理论上验证，二是放到实践中检验。</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a:p>
            <a:pPr lvl="0" algn="just" defTabSz="1217930">
              <a:lnSpc>
                <a:spcPct val="150000"/>
              </a:lnSpc>
              <a:spcBef>
                <a:spcPts val="0"/>
              </a:spcBef>
              <a:spcAft>
                <a:spcPts val="0"/>
              </a:spcAft>
              <a:defRPr/>
            </a:pPr>
            <a:r>
              <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rPr>
              <a:t>验证期的心理状态较平静，但需耐心、周密、慎重，不急于求成和不急功近利是很关键的。</a:t>
            </a:r>
            <a:endParaRPr sz="1600" dirty="0">
              <a:solidFill>
                <a:schemeClr val="bg1">
                  <a:lumMod val="50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ags/tag1.xml><?xml version="1.0" encoding="utf-8"?>
<p:tagLst xmlns:p="http://schemas.openxmlformats.org/presentationml/2006/main">
  <p:tag name="PA" val="v5.1.0"/>
</p:tagLst>
</file>

<file path=ppt/tags/tag2.xml><?xml version="1.0" encoding="utf-8"?>
<p:tagLst xmlns:p="http://schemas.openxmlformats.org/presentationml/2006/main">
  <p:tag name="PA" val="v5.1.0"/>
</p:tagLst>
</file>

<file path=ppt/tags/tag3.xml><?xml version="1.0" encoding="utf-8"?>
<p:tagLst xmlns:p="http://schemas.openxmlformats.org/presentationml/2006/main">
  <p:tag name="MH" val="20161008230036"/>
  <p:tag name="MH_LIBRARY" val="CONTENTS"/>
  <p:tag name="MH_TYPE" val="OTHERS"/>
  <p:tag name="ID" val="553514"/>
</p:tagLst>
</file>

<file path=ppt/tags/tag4.xml><?xml version="1.0" encoding="utf-8"?>
<p:tagLst xmlns:p="http://schemas.openxmlformats.org/presentationml/2006/main">
  <p:tag name="MH" val="20161008230036"/>
  <p:tag name="MH_LIBRARY" val="CONTENTS"/>
  <p:tag name="MH_TYPE" val="OTHERS"/>
  <p:tag name="ID" val="553514"/>
</p:tagLst>
</file>

<file path=ppt/tags/tag5.xml><?xml version="1.0" encoding="utf-8"?>
<p:tagLst xmlns:p="http://schemas.openxmlformats.org/presentationml/2006/main">
  <p:tag name="PA" val="v5.1.0"/>
</p:tagLst>
</file>

<file path=ppt/tags/tag6.xml><?xml version="1.0" encoding="utf-8"?>
<p:tagLst xmlns:p="http://schemas.openxmlformats.org/presentationml/2006/main">
  <p:tag name="PA" val="v5.1.0"/>
</p:tagLst>
</file>

<file path=ppt/tags/tag7.xml><?xml version="1.0" encoding="utf-8"?>
<p:tagLst xmlns:p="http://schemas.openxmlformats.org/presentationml/2006/main">
  <p:tag name="PA" val="v5.1.0"/>
</p:tagLst>
</file>

<file path=ppt/tags/tag8.xml><?xml version="1.0" encoding="utf-8"?>
<p:tagLst xmlns:p="http://schemas.openxmlformats.org/presentationml/2006/main">
  <p:tag name="ISPRING_SCORM_RATE_SLIDES" val="0"/>
  <p:tag name="ISPRING_SCORM_RATE_QUIZZES" val="0"/>
  <p:tag name="ISPRING_SCORM_PASSING_SCORE" val="0.000000"/>
  <p:tag name="ISPRING_ULTRA_SCORM_COURSE_ID" val="0E1D4189-C6CE-4E0A-8573-37DE6D2BCA26"/>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OUTPUT_FOLDER" val="C:\Users\codi\Desktop"/>
  <p:tag name="ISPRING_PRESENTATION_TITLE" val="演示文稿2"/>
  <p:tag name="ISPRING_FIRST_PUBLI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11975</Words>
  <Application>WPS 演示</Application>
  <PresentationFormat>宽屏</PresentationFormat>
  <Paragraphs>501</Paragraphs>
  <Slides>42</Slides>
  <Notes>25</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42</vt:i4>
      </vt:variant>
    </vt:vector>
  </HeadingPairs>
  <TitlesOfParts>
    <vt:vector size="63" baseType="lpstr">
      <vt:lpstr>Arial</vt:lpstr>
      <vt:lpstr>宋体</vt:lpstr>
      <vt:lpstr>Wingdings</vt:lpstr>
      <vt:lpstr>思源黑体</vt:lpstr>
      <vt:lpstr>Open Sans</vt:lpstr>
      <vt:lpstr>黑体</vt:lpstr>
      <vt:lpstr>字魂35号-经典雅黑</vt:lpstr>
      <vt:lpstr>思源黑体 CN Heavy</vt:lpstr>
      <vt:lpstr>微软雅黑</vt:lpstr>
      <vt:lpstr>Source Han Sans CN Normal</vt:lpstr>
      <vt:lpstr>楷体_GB2312</vt:lpstr>
      <vt:lpstr>冬青黑体简体中文 W6</vt:lpstr>
      <vt:lpstr>Arial Unicode MS</vt:lpstr>
      <vt:lpstr>Calibri Light</vt:lpstr>
      <vt:lpstr>Calibri</vt:lpstr>
      <vt:lpstr>等线</vt:lpstr>
      <vt:lpstr>字魂59号-创粗黑</vt:lpstr>
      <vt:lpstr>BatangChe</vt:lpstr>
      <vt:lpstr>華康圓體 Std W5</vt:lpstr>
      <vt:lpstr>Yu Gothic UI Semilight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dc:title>
  <dc:creator>Wavoy</dc:creator>
  <cp:lastModifiedBy>Love_Run</cp:lastModifiedBy>
  <cp:revision>27</cp:revision>
  <dcterms:created xsi:type="dcterms:W3CDTF">2019-11-11T11:40:00Z</dcterms:created>
  <dcterms:modified xsi:type="dcterms:W3CDTF">2020-02-21T06:50:34Z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2052-11.3.0.8586</vt:lpwstr>
  </property>
</Properties>
</file>